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8" r:id="rId2"/>
    <p:sldId id="308" r:id="rId3"/>
    <p:sldId id="293" r:id="rId4"/>
    <p:sldId id="294" r:id="rId5"/>
    <p:sldId id="280" r:id="rId6"/>
    <p:sldId id="278" r:id="rId7"/>
    <p:sldId id="300" r:id="rId8"/>
    <p:sldId id="301" r:id="rId9"/>
    <p:sldId id="302" r:id="rId10"/>
    <p:sldId id="286" r:id="rId11"/>
    <p:sldId id="303" r:id="rId12"/>
    <p:sldId id="305" r:id="rId13"/>
    <p:sldId id="306" r:id="rId14"/>
    <p:sldId id="307" r:id="rId15"/>
    <p:sldId id="285" r:id="rId16"/>
    <p:sldId id="309" r:id="rId17"/>
    <p:sldId id="296" r:id="rId18"/>
    <p:sldId id="263" r:id="rId19"/>
    <p:sldId id="297" r:id="rId20"/>
    <p:sldId id="272" r:id="rId21"/>
    <p:sldId id="311" r:id="rId22"/>
    <p:sldId id="312" r:id="rId23"/>
    <p:sldId id="313" r:id="rId24"/>
    <p:sldId id="314" r:id="rId25"/>
    <p:sldId id="318" r:id="rId26"/>
    <p:sldId id="315" r:id="rId27"/>
    <p:sldId id="316" r:id="rId28"/>
    <p:sldId id="317" r:id="rId29"/>
    <p:sldId id="310" r:id="rId30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8" autoAdjust="0"/>
    <p:restoredTop sz="82061" autoAdjust="0"/>
  </p:normalViewPr>
  <p:slideViewPr>
    <p:cSldViewPr>
      <p:cViewPr varScale="1">
        <p:scale>
          <a:sx n="69" d="100"/>
          <a:sy n="69" d="100"/>
        </p:scale>
        <p:origin x="17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1D757A68-9D8E-41F8-B1F8-58F4805CE73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39A07CA7-F466-4F01-911A-494EAAA28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51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F7E500E0-9C11-42D4-9185-75CB5DE17E81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BE325275-2DB4-4CE9-A8C8-CC78CC94B2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45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77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66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49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って、なんだよ～～～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そういうことかぁ！！！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97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8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02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11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60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7E01-6AFE-4F6E-89E8-11C9C9D48367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2AF-68EF-4F0E-A58E-369E12179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2564904"/>
            <a:ext cx="8143932" cy="135732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より詳しく、より効果的に</a:t>
            </a:r>
            <a:endParaRPr kumimoji="1" lang="en-US" altLang="ja-JP" sz="4800" b="1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相手に伝えよう</a:t>
            </a:r>
            <a:endParaRPr kumimoji="1" lang="ja-JP" alt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2564904"/>
            <a:ext cx="8143932" cy="135732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さらに詳しく伝えよう</a:t>
            </a:r>
            <a:endParaRPr kumimoji="1" lang="ja-JP" alt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3456384" cy="277745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8678" y="3573016"/>
            <a:ext cx="9125322" cy="1296144"/>
          </a:xfrm>
          <a:prstGeom prst="wedgeRoundRectCallout">
            <a:avLst>
              <a:gd name="adj1" fmla="val 8890"/>
              <a:gd name="adj2" fmla="val -1309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2686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9575" y="3805838"/>
            <a:ext cx="474426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listen to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54974" y="3862789"/>
            <a:ext cx="180020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me.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90686" y="1340768"/>
            <a:ext cx="901781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512" y="1916832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speak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3068960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Mika.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53136"/>
            <a:ext cx="1296144" cy="1899209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916832"/>
            <a:ext cx="1656184" cy="1528785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 flipH="1">
            <a:off x="6372200" y="3429000"/>
            <a:ext cx="1656000" cy="208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96136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Mika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107504" y="1340768"/>
            <a:ext cx="896448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512" y="1916832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read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3068960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Ken.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53136"/>
            <a:ext cx="1296144" cy="1899209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 flipH="1">
            <a:off x="6372200" y="3429000"/>
            <a:ext cx="1656000" cy="208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96136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Ken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380312" y="1412776"/>
            <a:ext cx="1782738" cy="1944216"/>
            <a:chOff x="7380312" y="1412776"/>
            <a:chExt cx="1782738" cy="1944216"/>
          </a:xfrm>
        </p:grpSpPr>
        <p:pic>
          <p:nvPicPr>
            <p:cNvPr id="15" name="Picture 17" descr="C:\Users\秀紀\AppData\Local\Microsoft\Windows\INetCache\IE\5FT45V8T\MC90035966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24" y="1412776"/>
              <a:ext cx="1233526" cy="1922069"/>
            </a:xfrm>
            <a:prstGeom prst="rect">
              <a:avLst/>
            </a:prstGeom>
            <a:noFill/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0312" y="2132856"/>
              <a:ext cx="918102" cy="12241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383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107504" y="1340768"/>
            <a:ext cx="896448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512" y="1916832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write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3068960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him.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53136"/>
            <a:ext cx="1296144" cy="1899209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 flipH="1">
            <a:off x="6372200" y="3429000"/>
            <a:ext cx="1656000" cy="208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96136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him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164288" y="1268760"/>
            <a:ext cx="1872208" cy="2052228"/>
            <a:chOff x="4067944" y="4293096"/>
            <a:chExt cx="1872208" cy="2052228"/>
          </a:xfrm>
        </p:grpSpPr>
        <p:pic>
          <p:nvPicPr>
            <p:cNvPr id="17" name="Picture 9" descr="C:\Users\KASUGA_Hideki\AppData\Local\Microsoft\Windows\Temporary Internet Files\Content.IE5\WHMJTCVC\MC90034909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716016" y="4293096"/>
              <a:ext cx="1224136" cy="1933956"/>
            </a:xfrm>
            <a:prstGeom prst="rect">
              <a:avLst/>
            </a:prstGeom>
            <a:noFill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944" y="5157192"/>
              <a:ext cx="1584176" cy="11881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23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Effectively</a:t>
            </a:r>
            <a:endParaRPr kumimoji="1" lang="ja-JP" alt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27856" y="342916"/>
            <a:ext cx="6992416" cy="2088232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606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79513" y="488673"/>
            <a:ext cx="792088" cy="70328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It 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560681"/>
            <a:ext cx="1728192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me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8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5949" y="3151228"/>
            <a:ext cx="1296144" cy="1899209"/>
          </a:xfrm>
          <a:prstGeom prst="rect">
            <a:avLst/>
          </a:prstGeom>
          <a:noFill/>
        </p:spPr>
      </p:pic>
      <p:pic>
        <p:nvPicPr>
          <p:cNvPr id="12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7824" y="3151228"/>
            <a:ext cx="1224136" cy="1933956"/>
          </a:xfrm>
          <a:prstGeom prst="rect">
            <a:avLst/>
          </a:prstGeom>
          <a:noFill/>
        </p:spPr>
      </p:pic>
      <p:sp>
        <p:nvSpPr>
          <p:cNvPr id="14" name="雲形吹き出し 13"/>
          <p:cNvSpPr/>
          <p:nvPr/>
        </p:nvSpPr>
        <p:spPr>
          <a:xfrm>
            <a:off x="4932040" y="2431148"/>
            <a:ext cx="4104456" cy="1656184"/>
          </a:xfrm>
          <a:prstGeom prst="cloudCallout">
            <a:avLst>
              <a:gd name="adj1" fmla="val -68677"/>
              <a:gd name="adj2" fmla="val 36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2863196"/>
            <a:ext cx="3312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What is ‘It’ ?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72200" y="1927092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kumimoji="1" lang="ja-JP" altLang="en-US" sz="166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2411760" y="1351028"/>
            <a:ext cx="4464496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Century Schoolbook" panose="02040604050505020304" pitchFamily="18" charset="0"/>
              </a:rPr>
              <a:t>t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o speak English.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28" name="雲形吹き出し 27"/>
          <p:cNvSpPr/>
          <p:nvPr/>
        </p:nvSpPr>
        <p:spPr>
          <a:xfrm>
            <a:off x="1907704" y="5201816"/>
            <a:ext cx="7092280" cy="1656184"/>
          </a:xfrm>
          <a:prstGeom prst="cloudCallout">
            <a:avLst>
              <a:gd name="adj1" fmla="val -17755"/>
              <a:gd name="adj2" fmla="val -912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7784" y="5589240"/>
            <a:ext cx="5688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‘It’ = to speak English!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6016" y="4581128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6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!!!</a:t>
            </a:r>
            <a:endParaRPr kumimoji="1" lang="ja-JP" altLang="en-US" sz="166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3419872" y="4005064"/>
            <a:ext cx="936104" cy="360040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5496" y="2870138"/>
            <a:ext cx="9073008" cy="3960440"/>
          </a:xfrm>
          <a:prstGeom prst="roundRect">
            <a:avLst>
              <a:gd name="adj" fmla="val 5446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1043608" y="1637511"/>
            <a:ext cx="1800200" cy="504056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251520" y="4005064"/>
            <a:ext cx="3096344" cy="360040"/>
          </a:xfrm>
          <a:prstGeom prst="rect">
            <a:avLst/>
          </a:prstGeom>
          <a:solidFill>
            <a:srgbClr val="FF0066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707" y="-99392"/>
            <a:ext cx="8526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</a:t>
            </a:r>
            <a:r>
              <a:rPr lang="ja-JP" altLang="en-US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形容詞 </a:t>
            </a:r>
            <a:r>
              <a:rPr lang="en-US" altLang="ja-JP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for </a:t>
            </a:r>
            <a:r>
              <a:rPr lang="ja-JP" altLang="en-US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人 </a:t>
            </a:r>
            <a:r>
              <a:rPr lang="en-US" altLang="ja-JP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36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動詞の原形　の文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6512" y="3284984"/>
            <a:ext cx="8892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difficult, important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などの 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*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形容詞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(fun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のみ名詞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は、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から文をはじめて、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「動詞の原形することが、形容詞なんだ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」という文章を作ります。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3505" y="548680"/>
            <a:ext cx="7758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 speak English is difficult for me.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625" y="548680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 speak English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5496" y="1628800"/>
            <a:ext cx="43556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is difficult for 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5496" y="1628800"/>
            <a:ext cx="542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348917" y="1620089"/>
            <a:ext cx="382348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 speak English.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5496" y="1646222"/>
            <a:ext cx="504056" cy="521478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35496" y="2204864"/>
            <a:ext cx="8231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difficult for me to speak English.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843808" y="2204864"/>
            <a:ext cx="15121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51520" y="3645024"/>
            <a:ext cx="504056" cy="360040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355976" y="1628800"/>
            <a:ext cx="3672408" cy="504056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6512" y="60439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for +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人（目的格）をつけて、誰にとってのことなのかを表す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ことがあります。必要がなければつけません（みんなのことなど）。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0" y="2782669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44016" y="4293096"/>
            <a:ext cx="9396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* easy / difficult / important / hard / interesting / exciting /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  necessary / good* / bad* / useful / natural / dangerous / *fun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4985300"/>
            <a:ext cx="8892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訳すときには、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を「それは」と訳さず、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 のところ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から訳します。→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「動詞の原形することが、形容詞なんだ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また、この 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を仮主語の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と言います。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48680"/>
            <a:ext cx="1092121" cy="1008112"/>
          </a:xfrm>
          <a:prstGeom prst="rect">
            <a:avLst/>
          </a:prstGeom>
          <a:noFill/>
        </p:spPr>
      </p:pic>
      <p:cxnSp>
        <p:nvCxnSpPr>
          <p:cNvPr id="3" name="直線矢印コネクタ 2"/>
          <p:cNvCxnSpPr/>
          <p:nvPr/>
        </p:nvCxnSpPr>
        <p:spPr>
          <a:xfrm>
            <a:off x="2987824" y="1124744"/>
            <a:ext cx="1872208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79512" y="620688"/>
            <a:ext cx="3672408" cy="504056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4344E-6 L 0.45208 0.156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5" grpId="0" animBg="1"/>
      <p:bldP spid="52" grpId="0" animBg="1"/>
      <p:bldP spid="51" grpId="0" animBg="1"/>
      <p:bldP spid="40" grpId="0"/>
      <p:bldP spid="33" grpId="0"/>
      <p:bldP spid="34" grpId="0"/>
      <p:bldP spid="34" grpId="1"/>
      <p:bldP spid="37" grpId="0"/>
      <p:bldP spid="38" grpId="0"/>
      <p:bldP spid="38" grpId="1"/>
      <p:bldP spid="39" grpId="0" animBg="1"/>
      <p:bldP spid="41" grpId="0" animBg="1"/>
      <p:bldP spid="44" grpId="0"/>
      <p:bldP spid="45" grpId="0" animBg="1"/>
      <p:bldP spid="48" grpId="0" animBg="1"/>
      <p:bldP spid="50" grpId="0" animBg="1"/>
      <p:bldP spid="54" grpId="0"/>
      <p:bldP spid="56" grpId="0"/>
      <p:bldP spid="57" grpId="0"/>
      <p:bldP spid="23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en-US" altLang="ja-JP" sz="5400" b="1" dirty="0" smtClean="0">
                <a:latin typeface="Century Schoolbook" panose="02040604050505020304" pitchFamily="18" charset="0"/>
              </a:rPr>
              <a:t>It  is </a:t>
            </a:r>
            <a:r>
              <a:rPr lang="ja-JP" altLang="en-US" sz="5400" b="1" dirty="0" smtClean="0">
                <a:latin typeface="Century Schoolbook" panose="02040604050505020304" pitchFamily="18" charset="0"/>
              </a:rPr>
              <a:t>形容詞</a:t>
            </a:r>
            <a:r>
              <a:rPr lang="en-US" altLang="ja-JP" sz="5400" b="1" dirty="0" smtClean="0">
                <a:latin typeface="Century Schoolbook" panose="02040604050505020304" pitchFamily="18" charset="0"/>
              </a:rPr>
              <a:t>  to </a:t>
            </a:r>
            <a:r>
              <a:rPr lang="ja-JP" altLang="en-US" sz="5400" b="1" dirty="0" smtClean="0">
                <a:latin typeface="Century Schoolbook" panose="02040604050505020304" pitchFamily="18" charset="0"/>
              </a:rPr>
              <a:t>動詞の原形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37890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｢</a:t>
            </a:r>
            <a:r>
              <a:rPr lang="ja-JP" altLang="en-US" sz="3600" b="1" dirty="0" smtClean="0">
                <a:latin typeface="Century Schoolbook" panose="02040604050505020304" pitchFamily="18" charset="0"/>
              </a:rPr>
              <a:t>　動詞の原形</a:t>
            </a:r>
            <a:r>
              <a:rPr kumimoji="1" lang="ja-JP" altLang="en-US" sz="3600" b="1" dirty="0" smtClean="0">
                <a:latin typeface="Century Schoolbook" panose="02040604050505020304" pitchFamily="18" charset="0"/>
              </a:rPr>
              <a:t>することは</a:t>
            </a:r>
            <a:r>
              <a:rPr lang="ja-JP" altLang="en-US" sz="3600" b="1" dirty="0" smtClean="0">
                <a:latin typeface="Century Schoolbook" panose="02040604050505020304" pitchFamily="18" charset="0"/>
              </a:rPr>
              <a:t>形容詞だ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｣</a:t>
            </a:r>
            <a:endParaRPr kumimoji="1" lang="ja-JP" altLang="en-US" sz="3600" b="1" u="sng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30317" y="1412776"/>
            <a:ext cx="1010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easy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55776" y="1484784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簡単な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504" y="2060848"/>
            <a:ext cx="1693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difficult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55776" y="2132856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難しい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0317" y="2728084"/>
            <a:ext cx="2077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important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78589" y="2800092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重要な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0317" y="3376156"/>
            <a:ext cx="1074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hard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78589" y="3448164"/>
            <a:ext cx="19912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大変な・難しい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5290" y="4096236"/>
            <a:ext cx="2244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interesting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03562" y="4168244"/>
            <a:ext cx="1475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おもしろい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01" y="4744308"/>
            <a:ext cx="1694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exciting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15673" y="4816316"/>
            <a:ext cx="17331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わくわくする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932040" y="1412776"/>
            <a:ext cx="20281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necessary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164288" y="1484784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必要な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37015" y="1988840"/>
            <a:ext cx="1082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good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169263" y="206084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よい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56262" y="2708920"/>
            <a:ext cx="875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bad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88510" y="278092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悪い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932040" y="3356992"/>
            <a:ext cx="1327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useful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187101" y="3429000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役立つ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63504" y="3985900"/>
            <a:ext cx="1579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natural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36296" y="4057908"/>
            <a:ext cx="19912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当然な・自然な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88477" y="4725144"/>
            <a:ext cx="2145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dangerous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61269" y="4797152"/>
            <a:ext cx="958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危険な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62654" y="56818"/>
            <a:ext cx="4301177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行為を表す形容詞</a:t>
            </a:r>
            <a:endParaRPr lang="ja-JP" altLang="en-US" sz="4000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843808" y="5786100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fun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923928" y="5858108"/>
            <a:ext cx="19912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楽しみ（名詞）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Review</a:t>
            </a:r>
            <a:endParaRPr kumimoji="1" lang="ja-JP" alt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5400" b="1" dirty="0" smtClean="0">
                <a:latin typeface="+mj-ea"/>
              </a:rPr>
              <a:t>It is </a:t>
            </a:r>
            <a:r>
              <a:rPr lang="ja-JP" altLang="en-US" sz="5400" b="1" dirty="0" smtClean="0">
                <a:latin typeface="+mj-ea"/>
              </a:rPr>
              <a:t>形容詞 </a:t>
            </a:r>
            <a:r>
              <a:rPr lang="en-US" altLang="ja-JP" sz="5400" b="1" dirty="0" smtClean="0">
                <a:latin typeface="+mj-ea"/>
              </a:rPr>
              <a:t>for</a:t>
            </a:r>
            <a:r>
              <a:rPr lang="ja-JP" altLang="en-US" sz="5400" b="1" dirty="0" smtClean="0">
                <a:latin typeface="+mj-ea"/>
              </a:rPr>
              <a:t> 人 </a:t>
            </a:r>
            <a:r>
              <a:rPr lang="en-US" altLang="ja-JP" sz="5400" b="1" dirty="0" smtClean="0">
                <a:latin typeface="+mj-ea"/>
              </a:rPr>
              <a:t>to</a:t>
            </a:r>
            <a:r>
              <a:rPr lang="ja-JP" altLang="en-US" sz="5400" b="1" dirty="0" smtClean="0">
                <a:latin typeface="+mj-ea"/>
              </a:rPr>
              <a:t> 原形</a:t>
            </a:r>
            <a:endParaRPr kumimoji="1" lang="ja-JP" altLang="en-US" sz="5400" b="1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348" y="37861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｢</a:t>
            </a:r>
            <a:r>
              <a:rPr lang="ja-JP" altLang="en-US" sz="3600" b="1" dirty="0" smtClean="0"/>
              <a:t>　人</a:t>
            </a:r>
            <a:r>
              <a:rPr kumimoji="1" lang="ja-JP" altLang="en-US" sz="3600" b="1" dirty="0" smtClean="0"/>
              <a:t>　が　</a:t>
            </a:r>
            <a:r>
              <a:rPr lang="ja-JP" altLang="en-US" sz="3600" b="1" dirty="0" smtClean="0"/>
              <a:t>原形</a:t>
            </a:r>
            <a:r>
              <a:rPr kumimoji="1" lang="ja-JP" altLang="en-US" sz="3600" b="1" dirty="0" smtClean="0"/>
              <a:t>することは</a:t>
            </a:r>
            <a:r>
              <a:rPr lang="ja-JP" altLang="en-US" sz="3600" b="1" dirty="0" smtClean="0"/>
              <a:t>形容詞だ</a:t>
            </a:r>
            <a:r>
              <a:rPr kumimoji="1" lang="ja-JP" altLang="en-US" sz="3600" b="1" dirty="0" smtClean="0"/>
              <a:t>　</a:t>
            </a:r>
            <a:r>
              <a:rPr kumimoji="1" lang="en-US" altLang="ja-JP" sz="3600" b="1" u="sng" dirty="0" smtClean="0"/>
              <a:t>｣</a:t>
            </a:r>
            <a:endParaRPr kumimoji="1" lang="ja-JP" alt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126182" y="116632"/>
            <a:ext cx="901781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7256" y="18448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15008" y="692696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speak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9544" y="1844824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Mika.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996952"/>
            <a:ext cx="1296144" cy="1899209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800" y="692696"/>
            <a:ext cx="1656184" cy="1528785"/>
          </a:xfrm>
          <a:prstGeom prst="rect">
            <a:avLst/>
          </a:prstGeom>
          <a:noFill/>
        </p:spPr>
      </p:pic>
      <p:sp>
        <p:nvSpPr>
          <p:cNvPr id="14" name="角丸四角形吹き出し 13"/>
          <p:cNvSpPr/>
          <p:nvPr/>
        </p:nvSpPr>
        <p:spPr>
          <a:xfrm>
            <a:off x="23102" y="4941168"/>
            <a:ext cx="9120898" cy="1800200"/>
          </a:xfrm>
          <a:prstGeom prst="wedgeRoundRectCallout">
            <a:avLst>
              <a:gd name="adj1" fmla="val -35108"/>
              <a:gd name="adj2" fmla="val -875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499992" y="2780928"/>
            <a:ext cx="1008112" cy="2160240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515719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It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)i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s difficult for Mika</a:t>
            </a: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speak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English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7936" y="5229200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It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79712" y="5877272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56248" y="5877272"/>
            <a:ext cx="207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speak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32512" y="5827911"/>
            <a:ext cx="25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107504" y="44624"/>
            <a:ext cx="896448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17728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512" y="620688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read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1772816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Ken.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380312" y="116632"/>
            <a:ext cx="1782738" cy="1944216"/>
            <a:chOff x="7380312" y="1412776"/>
            <a:chExt cx="1782738" cy="1944216"/>
          </a:xfrm>
        </p:grpSpPr>
        <p:pic>
          <p:nvPicPr>
            <p:cNvPr id="15" name="Picture 17" descr="C:\Users\秀紀\AppData\Local\Microsoft\Windows\INetCache\IE\5FT45V8T\MC90035966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24" y="1412776"/>
              <a:ext cx="1233526" cy="1922069"/>
            </a:xfrm>
            <a:prstGeom prst="rect">
              <a:avLst/>
            </a:prstGeom>
            <a:noFill/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0312" y="2132856"/>
              <a:ext cx="918102" cy="1224136"/>
            </a:xfrm>
            <a:prstGeom prst="rect">
              <a:avLst/>
            </a:prstGeom>
            <a:noFill/>
          </p:spPr>
        </p:pic>
      </p:grpSp>
      <p:pic>
        <p:nvPicPr>
          <p:cNvPr id="12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996952"/>
            <a:ext cx="1296144" cy="1899209"/>
          </a:xfrm>
          <a:prstGeom prst="rect">
            <a:avLst/>
          </a:prstGeom>
          <a:noFill/>
        </p:spPr>
      </p:pic>
      <p:sp>
        <p:nvSpPr>
          <p:cNvPr id="16" name="角丸四角形吹き出し 15"/>
          <p:cNvSpPr/>
          <p:nvPr/>
        </p:nvSpPr>
        <p:spPr>
          <a:xfrm>
            <a:off x="23102" y="4941168"/>
            <a:ext cx="9120898" cy="1800200"/>
          </a:xfrm>
          <a:prstGeom prst="wedgeRoundRectCallout">
            <a:avLst>
              <a:gd name="adj1" fmla="val -35108"/>
              <a:gd name="adj2" fmla="val -875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4499992" y="2780928"/>
            <a:ext cx="1008112" cy="2160240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515719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It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)i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s 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difficult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 for Ken</a:t>
            </a: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read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English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7936" y="5229200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It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48136" y="5877272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16288" y="5827911"/>
            <a:ext cx="207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read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32512" y="5827911"/>
            <a:ext cx="25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1760" y="5179839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difficult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107504" y="44624"/>
            <a:ext cx="8964488" cy="2592288"/>
          </a:xfrm>
          <a:prstGeom prst="wedgeRoundRectCallout">
            <a:avLst>
              <a:gd name="adj1" fmla="val -35972"/>
              <a:gd name="adj2" fmla="val 92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17728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s difficult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512" y="620688"/>
            <a:ext cx="4237519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To write English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1772816"/>
            <a:ext cx="2306950" cy="646331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for him.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164288" y="-27384"/>
            <a:ext cx="1872208" cy="2052228"/>
            <a:chOff x="4067944" y="4293096"/>
            <a:chExt cx="1872208" cy="2052228"/>
          </a:xfrm>
        </p:grpSpPr>
        <p:pic>
          <p:nvPicPr>
            <p:cNvPr id="17" name="Picture 9" descr="C:\Users\KASUGA_Hideki\AppData\Local\Microsoft\Windows\Temporary Internet Files\Content.IE5\WHMJTCVC\MC90034909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716016" y="4293096"/>
              <a:ext cx="1224136" cy="1933956"/>
            </a:xfrm>
            <a:prstGeom prst="rect">
              <a:avLst/>
            </a:prstGeom>
            <a:noFill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944" y="5157192"/>
              <a:ext cx="1584176" cy="1188132"/>
            </a:xfrm>
            <a:prstGeom prst="rect">
              <a:avLst/>
            </a:prstGeom>
            <a:noFill/>
          </p:spPr>
        </p:pic>
      </p:grpSp>
      <p:pic>
        <p:nvPicPr>
          <p:cNvPr id="14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996952"/>
            <a:ext cx="1296144" cy="1899209"/>
          </a:xfrm>
          <a:prstGeom prst="rect">
            <a:avLst/>
          </a:prstGeom>
          <a:noFill/>
        </p:spPr>
      </p:pic>
      <p:sp>
        <p:nvSpPr>
          <p:cNvPr id="15" name="角丸四角形吹き出し 14"/>
          <p:cNvSpPr/>
          <p:nvPr/>
        </p:nvSpPr>
        <p:spPr>
          <a:xfrm>
            <a:off x="23102" y="4941168"/>
            <a:ext cx="9120898" cy="1800200"/>
          </a:xfrm>
          <a:prstGeom prst="wedgeRoundRectCallout">
            <a:avLst>
              <a:gd name="adj1" fmla="val -35108"/>
              <a:gd name="adj2" fmla="val -875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499992" y="2780928"/>
            <a:ext cx="1008112" cy="2160240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5157192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 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difficult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for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him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</a:t>
            </a:r>
            <a:endParaRPr kumimoji="1" lang="en-US" altLang="ja-JP" sz="4400" b="1" dirty="0" smtClean="0">
              <a:latin typeface="Century Schoolbook" panose="02040604050505020304" pitchFamily="18" charset="0"/>
            </a:endParaRP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speak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English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87624" y="5157192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11760" y="5179839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difficult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8104" y="5157192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for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92280" y="515719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him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11760" y="582791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79912" y="582791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write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28184" y="582791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32040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interesting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4" name="Picture 12" descr="C:\Users\KASUGA_Hideki\AppData\Local\Microsoft\Windows\Temporary Internet Files\Content.IE5\HDIMT1YW\MC9004457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268364" cy="2736304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4932040" y="13425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study math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24208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me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8546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interesting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for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me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</a:t>
            </a: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study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math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3854658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23728" y="38610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interesting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84168" y="386104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for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03840" y="386104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me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03848" y="4525377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450912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study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48264" y="450912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math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32040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exciting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0032" y="134250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</a:rPr>
              <a:t>w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atch the movie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24208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them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8546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exciting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for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them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</a:t>
            </a: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watch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</a:t>
            </a:r>
            <a:r>
              <a:rPr lang="en-US" altLang="ja-JP" sz="4400" b="1" dirty="0">
                <a:latin typeface="Century Schoolbook" panose="02040604050505020304" pitchFamily="18" charset="0"/>
              </a:rPr>
              <a:t> ) 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movie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>
                <a:latin typeface="Century Schoolbook" panose="02040604050505020304" pitchFamily="18" charset="0"/>
              </a:rPr>
              <a:t>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3854658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1720" y="38610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exciting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386104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for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68752" y="3861048"/>
            <a:ext cx="241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them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1600" y="450912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67744" y="450912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watch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60032" y="4531767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the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8080"/>
            <a:ext cx="1584176" cy="22408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660232" y="453176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movie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32040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important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2040" y="13425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</a:rPr>
              <a:t>g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et up early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24208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us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8546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important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for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us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</a:t>
            </a:r>
          </a:p>
          <a:p>
            <a:pPr algn="r"/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get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up</a:t>
            </a:r>
            <a:r>
              <a:rPr lang="en-US" altLang="ja-JP" sz="4400" b="1" dirty="0">
                <a:latin typeface="Century Schoolbook" panose="02040604050505020304" pitchFamily="18" charset="0"/>
              </a:rPr>
              <a:t> )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early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3854658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9712" y="38610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important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136" y="386104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for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80312" y="386104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us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7744" y="458112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5896" y="458112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get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92080" y="450912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smtClean="0">
                <a:latin typeface="Century Schoolbook" panose="02040604050505020304" pitchFamily="18" charset="0"/>
              </a:rPr>
              <a:t>up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312368" cy="311461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876256" y="4531767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early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32040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Century Schoolbook" panose="02040604050505020304" pitchFamily="18" charset="0"/>
              </a:rPr>
              <a:t>easy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2040" y="13425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</a:rPr>
              <a:t>u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se this tablet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8546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easy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</a:t>
            </a:r>
          </a:p>
          <a:p>
            <a:pPr algn="r"/>
            <a:r>
              <a:rPr lang="en-US" altLang="ja-JP" sz="4400" b="1" dirty="0" smtClean="0">
                <a:latin typeface="Century Schoolbook" panose="02040604050505020304" pitchFamily="18" charset="0"/>
              </a:rPr>
              <a:t>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use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this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 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tablet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3854658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1720" y="386104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easy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1680" y="450912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5816" y="450912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use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4008" y="4531767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this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0232" y="450912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tablet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3457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32040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entury Schoolbook" panose="02040604050505020304" pitchFamily="18" charset="0"/>
              </a:rPr>
              <a:t>dangerous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2040" y="13425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</a:rPr>
              <a:t>e</a:t>
            </a:r>
            <a:r>
              <a:rPr lang="en-US" altLang="ja-JP" sz="3600" b="1" dirty="0" smtClean="0">
                <a:latin typeface="Century Schoolbook" panose="02040604050505020304" pitchFamily="18" charset="0"/>
              </a:rPr>
              <a:t>nter the house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8546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It(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dangerous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</a:t>
            </a:r>
          </a:p>
          <a:p>
            <a:pPr algn="r"/>
            <a:r>
              <a:rPr lang="en-US" altLang="ja-JP" sz="4400" b="1" dirty="0" smtClean="0">
                <a:latin typeface="Century Schoolbook" panose="02040604050505020304" pitchFamily="18" charset="0"/>
              </a:rPr>
              <a:t>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(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)(</a:t>
            </a:r>
            <a:r>
              <a:rPr lang="ja-JP" altLang="en-US" sz="4400" b="1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enter</a:t>
            </a:r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 )( 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 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) ( </a:t>
            </a:r>
            <a:r>
              <a:rPr lang="en-US" altLang="ja-JP" sz="4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house</a:t>
            </a:r>
            <a:r>
              <a:rPr lang="en-US" altLang="ja-JP" sz="4400" b="1" dirty="0" smtClean="0">
                <a:latin typeface="Century Schoolbook" panose="02040604050505020304" pitchFamily="18" charset="0"/>
              </a:rPr>
              <a:t> ).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3854658"/>
            <a:ext cx="78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is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23728" y="386104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dangerous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4" y="450912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to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3768" y="450912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entury Schoolbook" panose="02040604050505020304" pitchFamily="18" charset="0"/>
              </a:rPr>
              <a:t>enter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60032" y="4531767"/>
            <a:ext cx="1620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the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58793" cy="30538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2160240" cy="20029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695728" y="4531767"/>
            <a:ext cx="226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entury Schoolbook" panose="02040604050505020304" pitchFamily="18" charset="0"/>
              </a:rPr>
              <a:t>house</a:t>
            </a:r>
            <a:endParaRPr kumimoji="1" lang="ja-JP" altLang="en-US" sz="4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2650" r="12604"/>
          <a:stretch/>
        </p:blipFill>
        <p:spPr>
          <a:xfrm>
            <a:off x="0" y="-27384"/>
            <a:ext cx="914938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75656" y="1052736"/>
            <a:ext cx="62696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English is difficult.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452846" cy="269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4452" y="2852936"/>
            <a:ext cx="671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listen to English?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2859703" cy="17281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74452" y="3717032"/>
            <a:ext cx="59634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speak English?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87624" y="5445224"/>
            <a:ext cx="5814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write English?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260648"/>
            <a:ext cx="3182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Difficult?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28788" y="4614227"/>
            <a:ext cx="5564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read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English?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11560" y="2564904"/>
            <a:ext cx="8143932" cy="135732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具体的に伝えよう</a:t>
            </a:r>
            <a:endParaRPr kumimoji="1" lang="ja-JP" alt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9" y="476672"/>
            <a:ext cx="6147767" cy="703282"/>
          </a:xfr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56176" y="47667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387324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409" y="3861048"/>
            <a:ext cx="6147767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 Schoolbook" panose="02040604050505020304" pitchFamily="18" charset="0"/>
              </a:rPr>
              <a:t>To listen to English</a:t>
            </a:r>
            <a:endParaRPr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771800" y="1340768"/>
            <a:ext cx="1008112" cy="2448272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0" y="1340768"/>
            <a:ext cx="2942690" cy="236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6147767" cy="703282"/>
          </a:xfr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56176" y="47667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387324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861048"/>
            <a:ext cx="6147767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 Schoolbook" panose="02040604050505020304" pitchFamily="18" charset="0"/>
              </a:rPr>
              <a:t>To speak English</a:t>
            </a:r>
            <a:endParaRPr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771800" y="1340768"/>
            <a:ext cx="1008112" cy="2448272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530578"/>
            <a:ext cx="2272828" cy="209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4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9" y="476672"/>
            <a:ext cx="6147767" cy="703282"/>
          </a:xfr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56176" y="47667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387324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409" y="3861048"/>
            <a:ext cx="6147767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 Schoolbook" panose="02040604050505020304" pitchFamily="18" charset="0"/>
              </a:rPr>
              <a:t>To read English</a:t>
            </a:r>
            <a:endParaRPr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771800" y="1340768"/>
            <a:ext cx="1008112" cy="2448272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412776"/>
            <a:ext cx="1750199" cy="233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9" y="476672"/>
            <a:ext cx="6147767" cy="703282"/>
          </a:xfr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Century Schoolbook" panose="02040604050505020304" pitchFamily="18" charset="0"/>
              </a:rPr>
              <a:t>English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56176" y="47667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3873242"/>
            <a:ext cx="324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Century Schoolbook" panose="02040604050505020304" pitchFamily="18" charset="0"/>
              </a:rPr>
              <a:t>i</a:t>
            </a:r>
            <a:r>
              <a:rPr kumimoji="1" lang="en-US" altLang="ja-JP" sz="4000" b="1" dirty="0" smtClean="0">
                <a:latin typeface="Century Schoolbook" panose="02040604050505020304" pitchFamily="18" charset="0"/>
              </a:rPr>
              <a:t>s difficult.</a:t>
            </a:r>
            <a:endParaRPr kumimoji="1" lang="ja-JP" alt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409" y="3861048"/>
            <a:ext cx="6147767" cy="70328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 Schoolbook" panose="02040604050505020304" pitchFamily="18" charset="0"/>
              </a:rPr>
              <a:t>To write English</a:t>
            </a:r>
            <a:endParaRPr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771800" y="1340768"/>
            <a:ext cx="1008112" cy="2448272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772816"/>
            <a:ext cx="2487719" cy="186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09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582</Words>
  <Application>Microsoft Office PowerPoint</Application>
  <PresentationFormat>画面に合わせる (4:3)</PresentationFormat>
  <Paragraphs>203</Paragraphs>
  <Slides>29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ＭＳ Ｐゴシック</vt:lpstr>
      <vt:lpstr>ＭＳ ゴシック</vt:lpstr>
      <vt:lpstr>Arial</vt:lpstr>
      <vt:lpstr>Calibri</vt:lpstr>
      <vt:lpstr>Century Schoolbook</vt:lpstr>
      <vt:lpstr>Office テーマ</vt:lpstr>
      <vt:lpstr>PowerPoint プレゼンテーション</vt:lpstr>
      <vt:lpstr>Review</vt:lpstr>
      <vt:lpstr>PowerPoint プレゼンテーション</vt:lpstr>
      <vt:lpstr>PowerPoint プレゼンテーション</vt:lpstr>
      <vt:lpstr>PowerPoint プレゼンテーション</vt:lpstr>
      <vt:lpstr>English</vt:lpstr>
      <vt:lpstr>English</vt:lpstr>
      <vt:lpstr>English</vt:lpstr>
      <vt:lpstr>English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Effectively</vt:lpstr>
      <vt:lpstr>PowerPoint プレゼンテーション</vt:lpstr>
      <vt:lpstr>PowerPoint プレゼンテーション</vt:lpstr>
      <vt:lpstr>It  is 形容詞  to 動詞の原形</vt:lpstr>
      <vt:lpstr>PowerPoint プレゼンテーション</vt:lpstr>
      <vt:lpstr>It is 形容詞 for 人 to 原形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～for　　　to・・・</dc:title>
  <dc:creator>KASUGA_Hideki</dc:creator>
  <cp:lastModifiedBy>春日秀紀</cp:lastModifiedBy>
  <cp:revision>79</cp:revision>
  <cp:lastPrinted>2015-07-20T09:23:13Z</cp:lastPrinted>
  <dcterms:created xsi:type="dcterms:W3CDTF">2011-09-13T05:28:52Z</dcterms:created>
  <dcterms:modified xsi:type="dcterms:W3CDTF">2015-07-21T08:22:07Z</dcterms:modified>
</cp:coreProperties>
</file>