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25" r:id="rId3"/>
    <p:sldId id="326" r:id="rId4"/>
    <p:sldId id="327" r:id="rId5"/>
    <p:sldId id="328" r:id="rId6"/>
    <p:sldId id="257" r:id="rId7"/>
    <p:sldId id="336" r:id="rId8"/>
    <p:sldId id="332" r:id="rId9"/>
    <p:sldId id="334" r:id="rId10"/>
    <p:sldId id="333" r:id="rId11"/>
    <p:sldId id="337" r:id="rId12"/>
    <p:sldId id="335" r:id="rId13"/>
    <p:sldId id="331" r:id="rId14"/>
    <p:sldId id="338" r:id="rId15"/>
    <p:sldId id="339" r:id="rId16"/>
    <p:sldId id="340" r:id="rId17"/>
    <p:sldId id="341" r:id="rId18"/>
  </p:sldIdLst>
  <p:sldSz cx="9144000" cy="6858000" type="screen4x3"/>
  <p:notesSz cx="10020300" cy="68881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121" autoAdjust="0"/>
  </p:normalViewPr>
  <p:slideViewPr>
    <p:cSldViewPr>
      <p:cViewPr varScale="1">
        <p:scale>
          <a:sx n="64" d="100"/>
          <a:sy n="64" d="100"/>
        </p:scale>
        <p:origin x="193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5675851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4DCE8DF8-EFCF-4FF1-B76A-59644137D71C}" type="datetimeFigureOut">
              <a:rPr kumimoji="1" lang="ja-JP" altLang="en-US" smtClean="0"/>
              <a:t>2015/6/20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654256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5675851" y="654256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F102E8E5-5A7F-4BEF-9DA4-6ECD1BDC5D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09057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675851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BAA8D7F7-E7AA-4562-AE46-6194B8D67BF5}" type="datetimeFigureOut">
              <a:rPr kumimoji="1" lang="ja-JP" altLang="en-US" smtClean="0"/>
              <a:pPr/>
              <a:t>2015/6/20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3287713" y="515938"/>
            <a:ext cx="3446462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1002030" y="3271878"/>
            <a:ext cx="8016240" cy="3099673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654256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675851" y="654256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5CBB04EF-41ED-4ABA-BAC7-0260BEBCD1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119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37025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39053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753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2747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1168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Maeda</a:t>
            </a:r>
            <a:r>
              <a:rPr kumimoji="1" lang="en-US" altLang="ja-JP" baseline="0" dirty="0" smtClean="0"/>
              <a:t> Atsuko is an actress now.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9462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8927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6984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9739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8775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1780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3294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1027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35E-BA14-4955-BBB0-A9D6DB9B3717}" type="datetimeFigureOut">
              <a:rPr kumimoji="1" lang="ja-JP" altLang="en-US" smtClean="0"/>
              <a:pPr/>
              <a:t>2015/6/20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35E-BA14-4955-BBB0-A9D6DB9B3717}" type="datetimeFigureOut">
              <a:rPr kumimoji="1" lang="ja-JP" altLang="en-US" smtClean="0"/>
              <a:pPr/>
              <a:t>2015/6/20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35E-BA14-4955-BBB0-A9D6DB9B3717}" type="datetimeFigureOut">
              <a:rPr kumimoji="1" lang="ja-JP" altLang="en-US" smtClean="0"/>
              <a:pPr/>
              <a:t>2015/6/20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35E-BA14-4955-BBB0-A9D6DB9B3717}" type="datetimeFigureOut">
              <a:rPr kumimoji="1" lang="ja-JP" altLang="en-US" smtClean="0"/>
              <a:pPr/>
              <a:t>2015/6/20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35E-BA14-4955-BBB0-A9D6DB9B3717}" type="datetimeFigureOut">
              <a:rPr kumimoji="1" lang="ja-JP" altLang="en-US" smtClean="0"/>
              <a:pPr/>
              <a:t>2015/6/20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35E-BA14-4955-BBB0-A9D6DB9B3717}" type="datetimeFigureOut">
              <a:rPr kumimoji="1" lang="ja-JP" altLang="en-US" smtClean="0"/>
              <a:pPr/>
              <a:t>2015/6/20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35E-BA14-4955-BBB0-A9D6DB9B3717}" type="datetimeFigureOut">
              <a:rPr kumimoji="1" lang="ja-JP" altLang="en-US" smtClean="0"/>
              <a:pPr/>
              <a:t>2015/6/20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35E-BA14-4955-BBB0-A9D6DB9B3717}" type="datetimeFigureOut">
              <a:rPr kumimoji="1" lang="ja-JP" altLang="en-US" smtClean="0"/>
              <a:pPr/>
              <a:t>2015/6/20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35E-BA14-4955-BBB0-A9D6DB9B3717}" type="datetimeFigureOut">
              <a:rPr kumimoji="1" lang="ja-JP" altLang="en-US" smtClean="0"/>
              <a:pPr/>
              <a:t>2015/6/20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35E-BA14-4955-BBB0-A9D6DB9B3717}" type="datetimeFigureOut">
              <a:rPr kumimoji="1" lang="ja-JP" altLang="en-US" smtClean="0"/>
              <a:pPr/>
              <a:t>2015/6/20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35E-BA14-4955-BBB0-A9D6DB9B3717}" type="datetimeFigureOut">
              <a:rPr kumimoji="1" lang="ja-JP" altLang="en-US" smtClean="0"/>
              <a:pPr/>
              <a:t>2015/6/20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A435E-BA14-4955-BBB0-A9D6DB9B3717}" type="datetimeFigureOut">
              <a:rPr kumimoji="1" lang="ja-JP" altLang="en-US" smtClean="0"/>
              <a:pPr/>
              <a:t>2015/6/20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jpeg"/><Relationship Id="rId7" Type="http://schemas.openxmlformats.org/officeDocument/2006/relationships/image" Target="../media/image2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wmf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39552" y="2130425"/>
            <a:ext cx="8208912" cy="1470025"/>
          </a:xfrm>
        </p:spPr>
        <p:txBody>
          <a:bodyPr/>
          <a:lstStyle/>
          <a:p>
            <a:r>
              <a:rPr lang="ja-JP" altLang="en-US" dirty="0" smtClean="0"/>
              <a:t>これからすることを表現してみよう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07503" y="3944721"/>
            <a:ext cx="1296144" cy="1469177"/>
          </a:xfrm>
          <a:prstGeom prst="rect">
            <a:avLst/>
          </a:prstGeom>
          <a:noFill/>
        </p:spPr>
      </p:pic>
      <p:sp>
        <p:nvSpPr>
          <p:cNvPr id="26" name="角丸四角形吹き出し 25"/>
          <p:cNvSpPr/>
          <p:nvPr/>
        </p:nvSpPr>
        <p:spPr>
          <a:xfrm>
            <a:off x="467544" y="5661248"/>
            <a:ext cx="8654752" cy="1198488"/>
          </a:xfrm>
          <a:prstGeom prst="wedgeRoundRectCallout">
            <a:avLst>
              <a:gd name="adj1" fmla="val -44383"/>
              <a:gd name="adj2" fmla="val -6322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右矢印 2"/>
          <p:cNvSpPr/>
          <p:nvPr/>
        </p:nvSpPr>
        <p:spPr>
          <a:xfrm>
            <a:off x="3203848" y="1484784"/>
            <a:ext cx="5760640" cy="2088232"/>
          </a:xfrm>
          <a:prstGeom prst="rightArrow">
            <a:avLst>
              <a:gd name="adj1" fmla="val 79261"/>
              <a:gd name="adj2" fmla="val 44389"/>
            </a:avLst>
          </a:prstGeom>
          <a:solidFill>
            <a:srgbClr val="FFFF00">
              <a:alpha val="4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 23"/>
          <p:cNvSpPr/>
          <p:nvPr/>
        </p:nvSpPr>
        <p:spPr>
          <a:xfrm>
            <a:off x="467544" y="1700807"/>
            <a:ext cx="2736304" cy="1656185"/>
          </a:xfrm>
          <a:prstGeom prst="roundRect">
            <a:avLst>
              <a:gd name="adj" fmla="val 563"/>
            </a:avLst>
          </a:prstGeom>
          <a:solidFill>
            <a:srgbClr val="00B0F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2" name="右矢印 1"/>
          <p:cNvSpPr/>
          <p:nvPr/>
        </p:nvSpPr>
        <p:spPr>
          <a:xfrm>
            <a:off x="467544" y="2276872"/>
            <a:ext cx="8568952" cy="364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1187624" y="1484783"/>
            <a:ext cx="72008" cy="2160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131840" y="1484783"/>
            <a:ext cx="72008" cy="20882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55576" y="620688"/>
            <a:ext cx="11288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p</a:t>
            </a:r>
            <a:r>
              <a:rPr lang="en-US" altLang="ja-JP" sz="2800" b="1" cap="none" spc="300" dirty="0" smtClean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ast</a:t>
            </a:r>
          </a:p>
          <a:p>
            <a:pPr algn="ctr"/>
            <a:r>
              <a:rPr lang="ja-JP" altLang="en-US" sz="2000" b="1" cap="none" spc="300" dirty="0" smtClean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（過去）</a:t>
            </a:r>
            <a:endParaRPr lang="ja-JP" altLang="en-US" sz="20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096318" y="404664"/>
            <a:ext cx="209704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000" b="1" cap="none" spc="300" dirty="0" smtClean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future</a:t>
            </a:r>
          </a:p>
          <a:p>
            <a:pPr algn="ctr"/>
            <a:r>
              <a:rPr lang="ja-JP" altLang="en-US" sz="2000" b="1" cap="none" spc="300" dirty="0" smtClean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（未来）</a:t>
            </a:r>
            <a:endParaRPr lang="ja-JP" altLang="en-US" sz="20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555776" y="406405"/>
            <a:ext cx="15327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spc="300" dirty="0" smtClean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now</a:t>
            </a:r>
            <a:endParaRPr lang="ja-JP" altLang="en-US" sz="44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7092280" y="1079656"/>
            <a:ext cx="72008" cy="2563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10" name="雲形吹き出し 9"/>
          <p:cNvSpPr/>
          <p:nvPr/>
        </p:nvSpPr>
        <p:spPr>
          <a:xfrm>
            <a:off x="5076056" y="1368152"/>
            <a:ext cx="3024336" cy="2204864"/>
          </a:xfrm>
          <a:prstGeom prst="cloudCallout">
            <a:avLst>
              <a:gd name="adj1" fmla="val -94306"/>
              <a:gd name="adj2" fmla="val -5569"/>
            </a:avLst>
          </a:prstGeom>
          <a:solidFill>
            <a:schemeClr val="bg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角丸四角形吹き出し 34"/>
          <p:cNvSpPr/>
          <p:nvPr/>
        </p:nvSpPr>
        <p:spPr>
          <a:xfrm>
            <a:off x="1907704" y="4291355"/>
            <a:ext cx="7236296" cy="1224136"/>
          </a:xfrm>
          <a:prstGeom prst="wedgeRoundRectCallout">
            <a:avLst>
              <a:gd name="adj1" fmla="val -30225"/>
              <a:gd name="adj2" fmla="val -10949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6" name="正方形/長方形 35"/>
          <p:cNvSpPr/>
          <p:nvPr/>
        </p:nvSpPr>
        <p:spPr>
          <a:xfrm>
            <a:off x="1979712" y="4291355"/>
            <a:ext cx="7056784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 smtClean="0">
                <a:ln w="11430">
                  <a:noFill/>
                </a:ln>
                <a:latin typeface="Century Schoolbook" panose="02040604050505020304" pitchFamily="18" charset="0"/>
              </a:rPr>
              <a:t>I (          )(            ) English </a:t>
            </a:r>
          </a:p>
          <a:p>
            <a:pPr algn="r"/>
            <a:r>
              <a:rPr lang="en-US" altLang="ja-JP" sz="3600" b="1" spc="50" dirty="0" smtClean="0">
                <a:ln w="11430">
                  <a:noFill/>
                </a:ln>
                <a:latin typeface="Century Schoolbook" panose="02040604050505020304" pitchFamily="18" charset="0"/>
              </a:rPr>
              <a:t>(                  ).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6300192" y="3573016"/>
            <a:ext cx="237626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 smtClean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tonight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1759" y="1923022"/>
            <a:ext cx="1738145" cy="1433969"/>
          </a:xfrm>
          <a:prstGeom prst="rect">
            <a:avLst/>
          </a:prstGeom>
          <a:noFill/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980728"/>
            <a:ext cx="864096" cy="980767"/>
          </a:xfrm>
          <a:prstGeom prst="rect">
            <a:avLst/>
          </a:prstGeom>
        </p:spPr>
      </p:pic>
      <p:sp>
        <p:nvSpPr>
          <p:cNvPr id="22" name="正方形/長方形 21"/>
          <p:cNvSpPr/>
          <p:nvPr/>
        </p:nvSpPr>
        <p:spPr>
          <a:xfrm>
            <a:off x="3707904" y="0"/>
            <a:ext cx="4104456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 smtClean="0">
                <a:ln w="11430">
                  <a:noFill/>
                </a:ln>
                <a:latin typeface="Century Schoolbook" panose="02040604050505020304" pitchFamily="18" charset="0"/>
              </a:rPr>
              <a:t>study English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611560" y="5613047"/>
            <a:ext cx="8532440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cap="none" spc="50" dirty="0" smtClean="0">
                <a:ln w="11430">
                  <a:noFill/>
                </a:ln>
                <a:latin typeface="Century Schoolbook" panose="02040604050505020304" pitchFamily="18" charset="0"/>
              </a:rPr>
              <a:t>Kenta (        )(            ) English </a:t>
            </a:r>
          </a:p>
          <a:p>
            <a:pPr algn="r"/>
            <a:r>
              <a:rPr lang="en-US" altLang="ja-JP" sz="3600" b="1" cap="none" spc="50" dirty="0" smtClean="0">
                <a:ln w="11430">
                  <a:noFill/>
                </a:ln>
                <a:latin typeface="Century Schoolbook" panose="02040604050505020304" pitchFamily="18" charset="0"/>
              </a:rPr>
              <a:t>(                  ).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25" name="上矢印 24"/>
          <p:cNvSpPr/>
          <p:nvPr/>
        </p:nvSpPr>
        <p:spPr>
          <a:xfrm rot="3737267">
            <a:off x="1577789" y="3217613"/>
            <a:ext cx="504056" cy="1348703"/>
          </a:xfrm>
          <a:prstGeom prst="upArrow">
            <a:avLst/>
          </a:prstGeom>
          <a:solidFill>
            <a:srgbClr val="FF0000">
              <a:alpha val="41000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2699792" y="4293096"/>
            <a:ext cx="114374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 smtClean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will</a:t>
            </a:r>
            <a:endParaRPr lang="ja-JP" altLang="en-US" sz="3600" b="1" cap="none" spc="50" dirty="0">
              <a:ln w="11430">
                <a:noFill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4499992" y="4293096"/>
            <a:ext cx="1584176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cap="none" spc="50" dirty="0" smtClean="0">
                <a:ln w="11430">
                  <a:noFill/>
                </a:ln>
                <a:latin typeface="Century Schoolbook" panose="02040604050505020304" pitchFamily="18" charset="0"/>
              </a:rPr>
              <a:t>study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6444208" y="4869160"/>
            <a:ext cx="208823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 smtClean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tonight</a:t>
            </a:r>
            <a:endParaRPr lang="en-US" altLang="ja-JP" sz="3600" b="1" cap="none" spc="50" dirty="0" smtClean="0">
              <a:ln w="11430">
                <a:noFill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2492152" y="5661248"/>
            <a:ext cx="114374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 smtClean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will</a:t>
            </a:r>
            <a:endParaRPr lang="ja-JP" altLang="en-US" sz="3600" b="1" cap="none" spc="50" dirty="0">
              <a:ln w="11430">
                <a:noFill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3995936" y="5662989"/>
            <a:ext cx="1872208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 smtClean="0">
                <a:ln w="11430">
                  <a:noFill/>
                </a:ln>
                <a:latin typeface="Century Schoolbook" panose="02040604050505020304" pitchFamily="18" charset="0"/>
              </a:rPr>
              <a:t>study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6516216" y="6183565"/>
            <a:ext cx="201622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cap="none" spc="50" dirty="0" smtClean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tonight</a:t>
            </a:r>
            <a:endParaRPr lang="ja-JP" altLang="en-US" sz="3600" b="1" cap="none" spc="50" dirty="0">
              <a:ln w="11430">
                <a:noFill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6136" y="1484784"/>
            <a:ext cx="1640040" cy="17996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683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" grpId="0" animBg="1"/>
      <p:bldP spid="24" grpId="0" animBg="1"/>
      <p:bldP spid="7" grpId="0"/>
      <p:bldP spid="9" grpId="0"/>
      <p:bldP spid="8" grpId="0"/>
      <p:bldP spid="10" grpId="0" animBg="1"/>
      <p:bldP spid="35" grpId="0" animBg="1"/>
      <p:bldP spid="36" grpId="0"/>
      <p:bldP spid="41" grpId="0"/>
      <p:bldP spid="22" grpId="0"/>
      <p:bldP spid="23" grpId="0"/>
      <p:bldP spid="25" grpId="0" animBg="1"/>
      <p:bldP spid="27" grpId="0"/>
      <p:bldP spid="28" grpId="0"/>
      <p:bldP spid="32" grpId="0"/>
      <p:bldP spid="33" grpId="0"/>
      <p:bldP spid="34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069"/>
          <a:stretch/>
        </p:blipFill>
        <p:spPr bwMode="auto">
          <a:xfrm flipH="1">
            <a:off x="107500" y="3861048"/>
            <a:ext cx="1102397" cy="1930152"/>
          </a:xfrm>
          <a:prstGeom prst="rect">
            <a:avLst/>
          </a:prstGeom>
          <a:noFill/>
        </p:spPr>
      </p:pic>
      <p:sp>
        <p:nvSpPr>
          <p:cNvPr id="26" name="角丸四角形吹き出し 25"/>
          <p:cNvSpPr/>
          <p:nvPr/>
        </p:nvSpPr>
        <p:spPr>
          <a:xfrm>
            <a:off x="467544" y="5661248"/>
            <a:ext cx="8654752" cy="1198488"/>
          </a:xfrm>
          <a:prstGeom prst="wedgeRoundRectCallout">
            <a:avLst>
              <a:gd name="adj1" fmla="val -44383"/>
              <a:gd name="adj2" fmla="val -6322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右矢印 2"/>
          <p:cNvSpPr/>
          <p:nvPr/>
        </p:nvSpPr>
        <p:spPr>
          <a:xfrm>
            <a:off x="3203848" y="1484784"/>
            <a:ext cx="5760640" cy="2088232"/>
          </a:xfrm>
          <a:prstGeom prst="rightArrow">
            <a:avLst>
              <a:gd name="adj1" fmla="val 79261"/>
              <a:gd name="adj2" fmla="val 44389"/>
            </a:avLst>
          </a:prstGeom>
          <a:solidFill>
            <a:srgbClr val="FFFF00">
              <a:alpha val="4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 23"/>
          <p:cNvSpPr/>
          <p:nvPr/>
        </p:nvSpPr>
        <p:spPr>
          <a:xfrm>
            <a:off x="467544" y="1700807"/>
            <a:ext cx="2736304" cy="1656185"/>
          </a:xfrm>
          <a:prstGeom prst="roundRect">
            <a:avLst>
              <a:gd name="adj" fmla="val 563"/>
            </a:avLst>
          </a:prstGeom>
          <a:solidFill>
            <a:srgbClr val="00B0F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2" name="右矢印 1"/>
          <p:cNvSpPr/>
          <p:nvPr/>
        </p:nvSpPr>
        <p:spPr>
          <a:xfrm>
            <a:off x="467544" y="2276872"/>
            <a:ext cx="8568952" cy="364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1187624" y="1484783"/>
            <a:ext cx="72008" cy="2160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131840" y="1484783"/>
            <a:ext cx="72008" cy="20882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55576" y="620688"/>
            <a:ext cx="11288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p</a:t>
            </a:r>
            <a:r>
              <a:rPr lang="en-US" altLang="ja-JP" sz="2800" b="1" cap="none" spc="300" dirty="0" smtClean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ast</a:t>
            </a:r>
          </a:p>
          <a:p>
            <a:pPr algn="ctr"/>
            <a:r>
              <a:rPr lang="ja-JP" altLang="en-US" sz="2000" b="1" cap="none" spc="300" dirty="0" smtClean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（過去）</a:t>
            </a:r>
            <a:endParaRPr lang="ja-JP" altLang="en-US" sz="20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096318" y="404664"/>
            <a:ext cx="209704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000" b="1" cap="none" spc="300" dirty="0" smtClean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future</a:t>
            </a:r>
          </a:p>
          <a:p>
            <a:pPr algn="ctr"/>
            <a:r>
              <a:rPr lang="ja-JP" altLang="en-US" sz="2000" b="1" cap="none" spc="300" dirty="0" smtClean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（未来）</a:t>
            </a:r>
            <a:endParaRPr lang="ja-JP" altLang="en-US" sz="20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555776" y="406405"/>
            <a:ext cx="15327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spc="300" dirty="0" smtClean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now</a:t>
            </a:r>
            <a:endParaRPr lang="ja-JP" altLang="en-US" sz="44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7092280" y="1079656"/>
            <a:ext cx="72008" cy="2563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10" name="雲形吹き出し 9"/>
          <p:cNvSpPr/>
          <p:nvPr/>
        </p:nvSpPr>
        <p:spPr>
          <a:xfrm>
            <a:off x="5076056" y="1368152"/>
            <a:ext cx="3024336" cy="2204864"/>
          </a:xfrm>
          <a:prstGeom prst="cloudCallout">
            <a:avLst>
              <a:gd name="adj1" fmla="val -94306"/>
              <a:gd name="adj2" fmla="val -5569"/>
            </a:avLst>
          </a:prstGeom>
          <a:solidFill>
            <a:schemeClr val="bg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角丸四角形吹き出し 34"/>
          <p:cNvSpPr/>
          <p:nvPr/>
        </p:nvSpPr>
        <p:spPr>
          <a:xfrm>
            <a:off x="1907704" y="4291355"/>
            <a:ext cx="7236296" cy="1224136"/>
          </a:xfrm>
          <a:prstGeom prst="wedgeRoundRectCallout">
            <a:avLst>
              <a:gd name="adj1" fmla="val -34437"/>
              <a:gd name="adj2" fmla="val -10119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6" name="正方形/長方形 35"/>
          <p:cNvSpPr/>
          <p:nvPr/>
        </p:nvSpPr>
        <p:spPr>
          <a:xfrm>
            <a:off x="1979712" y="4291355"/>
            <a:ext cx="7056784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 smtClean="0">
                <a:ln w="11430">
                  <a:noFill/>
                </a:ln>
                <a:latin typeface="Century Schoolbook" panose="02040604050505020304" pitchFamily="18" charset="0"/>
              </a:rPr>
              <a:t>I (          )(            ) the room</a:t>
            </a:r>
          </a:p>
          <a:p>
            <a:pPr algn="r"/>
            <a:r>
              <a:rPr lang="en-US" altLang="ja-JP" sz="3600" b="1" spc="50" dirty="0" smtClean="0">
                <a:ln w="11430">
                  <a:noFill/>
                </a:ln>
                <a:latin typeface="Century Schoolbook" panose="02040604050505020304" pitchFamily="18" charset="0"/>
              </a:rPr>
              <a:t>(                   )(                 ).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4211960" y="3573016"/>
            <a:ext cx="504056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</a:t>
            </a:r>
            <a:r>
              <a:rPr lang="en-US" altLang="ja-JP" sz="3600" b="1" cap="none" spc="50" dirty="0" smtClean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omorrow morning</a:t>
            </a:r>
            <a:endParaRPr lang="ja-JP" altLang="en-US" sz="3600" b="1" cap="none" spc="50" dirty="0">
              <a:ln w="11430">
                <a:noFill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3279" y="1923022"/>
            <a:ext cx="1535105" cy="1433969"/>
          </a:xfrm>
          <a:prstGeom prst="rect">
            <a:avLst/>
          </a:prstGeom>
          <a:noFill/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980728"/>
            <a:ext cx="864096" cy="980767"/>
          </a:xfrm>
          <a:prstGeom prst="rect">
            <a:avLst/>
          </a:prstGeom>
        </p:spPr>
      </p:pic>
      <p:sp>
        <p:nvSpPr>
          <p:cNvPr id="22" name="正方形/長方形 21"/>
          <p:cNvSpPr/>
          <p:nvPr/>
        </p:nvSpPr>
        <p:spPr>
          <a:xfrm>
            <a:off x="3707904" y="0"/>
            <a:ext cx="4104456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c</a:t>
            </a:r>
            <a:r>
              <a:rPr lang="en-US" altLang="ja-JP" sz="3600" b="1" cap="none" spc="50" dirty="0" smtClean="0">
                <a:ln w="11430">
                  <a:noFill/>
                </a:ln>
                <a:latin typeface="Century Schoolbook" panose="02040604050505020304" pitchFamily="18" charset="0"/>
              </a:rPr>
              <a:t>lean the room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611560" y="5613047"/>
            <a:ext cx="8532440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cap="none" spc="50" dirty="0" smtClean="0">
                <a:ln w="11430">
                  <a:noFill/>
                </a:ln>
                <a:latin typeface="Century Schoolbook" panose="02040604050505020304" pitchFamily="18" charset="0"/>
              </a:rPr>
              <a:t>She (        )(           ) the room </a:t>
            </a:r>
          </a:p>
          <a:p>
            <a:pPr algn="r"/>
            <a:r>
              <a:rPr lang="en-US" altLang="ja-JP" sz="3600" b="1" cap="none" spc="50" dirty="0" smtClean="0">
                <a:ln w="11430">
                  <a:noFill/>
                </a:ln>
                <a:latin typeface="Century Schoolbook" panose="02040604050505020304" pitchFamily="18" charset="0"/>
              </a:rPr>
              <a:t>(                  )(                   ).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25" name="上矢印 24"/>
          <p:cNvSpPr/>
          <p:nvPr/>
        </p:nvSpPr>
        <p:spPr>
          <a:xfrm rot="3737267">
            <a:off x="1577789" y="3217613"/>
            <a:ext cx="504056" cy="1348703"/>
          </a:xfrm>
          <a:prstGeom prst="upArrow">
            <a:avLst/>
          </a:prstGeom>
          <a:solidFill>
            <a:srgbClr val="FF0000">
              <a:alpha val="41000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2699792" y="4293096"/>
            <a:ext cx="114374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 smtClean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will</a:t>
            </a:r>
            <a:endParaRPr lang="ja-JP" altLang="en-US" sz="3600" b="1" cap="none" spc="50" dirty="0">
              <a:ln w="11430">
                <a:noFill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4499992" y="4293096"/>
            <a:ext cx="1584176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cap="none" spc="50" dirty="0" smtClean="0">
                <a:ln w="11430">
                  <a:noFill/>
                </a:ln>
                <a:latin typeface="Century Schoolbook" panose="02040604050505020304" pitchFamily="18" charset="0"/>
              </a:rPr>
              <a:t>clean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3347864" y="4869160"/>
            <a:ext cx="288032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 smtClean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tomorrow</a:t>
            </a:r>
            <a:endParaRPr lang="en-US" altLang="ja-JP" sz="3600" b="1" cap="none" spc="50" dirty="0" smtClean="0">
              <a:ln w="11430">
                <a:noFill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1907704" y="5661248"/>
            <a:ext cx="114374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 smtClean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will</a:t>
            </a:r>
            <a:endParaRPr lang="ja-JP" altLang="en-US" sz="3600" b="1" cap="none" spc="50" dirty="0">
              <a:ln w="11430">
                <a:noFill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3419872" y="5661248"/>
            <a:ext cx="1872208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 smtClean="0">
                <a:ln w="11430">
                  <a:noFill/>
                </a:ln>
                <a:latin typeface="Century Schoolbook" panose="02040604050505020304" pitchFamily="18" charset="0"/>
              </a:rPr>
              <a:t>clean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3203848" y="6165304"/>
            <a:ext cx="2664296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 smtClean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tomorrow</a:t>
            </a:r>
            <a:endParaRPr lang="ja-JP" altLang="en-US" sz="3600" b="1" cap="none" spc="50" dirty="0">
              <a:ln w="11430">
                <a:noFill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6136" y="1592031"/>
            <a:ext cx="1640040" cy="1585110"/>
          </a:xfrm>
          <a:prstGeom prst="rect">
            <a:avLst/>
          </a:prstGeom>
          <a:noFill/>
        </p:spPr>
      </p:pic>
      <p:sp>
        <p:nvSpPr>
          <p:cNvPr id="37" name="正方形/長方形 36"/>
          <p:cNvSpPr/>
          <p:nvPr/>
        </p:nvSpPr>
        <p:spPr>
          <a:xfrm>
            <a:off x="6228184" y="4869160"/>
            <a:ext cx="288032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 smtClean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morning</a:t>
            </a:r>
            <a:endParaRPr lang="en-US" altLang="ja-JP" sz="3600" b="1" cap="none" spc="50" dirty="0" smtClean="0">
              <a:ln w="11430">
                <a:noFill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6228184" y="6165304"/>
            <a:ext cx="2664296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 smtClean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morning</a:t>
            </a:r>
            <a:endParaRPr lang="ja-JP" altLang="en-US" sz="3600" b="1" cap="none" spc="50" dirty="0">
              <a:ln w="11430">
                <a:noFill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91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" grpId="0" animBg="1"/>
      <p:bldP spid="24" grpId="0" animBg="1"/>
      <p:bldP spid="7" grpId="0"/>
      <p:bldP spid="9" grpId="0"/>
      <p:bldP spid="8" grpId="0"/>
      <p:bldP spid="10" grpId="0" animBg="1"/>
      <p:bldP spid="35" grpId="0" animBg="1"/>
      <p:bldP spid="36" grpId="0"/>
      <p:bldP spid="41" grpId="0"/>
      <p:bldP spid="22" grpId="0"/>
      <p:bldP spid="23" grpId="0"/>
      <p:bldP spid="25" grpId="0" animBg="1"/>
      <p:bldP spid="27" grpId="0"/>
      <p:bldP spid="28" grpId="0"/>
      <p:bldP spid="32" grpId="0"/>
      <p:bldP spid="33" grpId="0"/>
      <p:bldP spid="34" grpId="0"/>
      <p:bldP spid="38" grpId="0"/>
      <p:bldP spid="37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-396552" y="4005064"/>
            <a:ext cx="2500401" cy="1875299"/>
          </a:xfrm>
          <a:prstGeom prst="rect">
            <a:avLst/>
          </a:prstGeom>
          <a:noFill/>
        </p:spPr>
      </p:pic>
      <p:sp>
        <p:nvSpPr>
          <p:cNvPr id="26" name="角丸四角形吹き出し 25"/>
          <p:cNvSpPr/>
          <p:nvPr/>
        </p:nvSpPr>
        <p:spPr>
          <a:xfrm>
            <a:off x="457448" y="5686896"/>
            <a:ext cx="8654752" cy="1198488"/>
          </a:xfrm>
          <a:prstGeom prst="wedgeRoundRectCallout">
            <a:avLst>
              <a:gd name="adj1" fmla="val -44383"/>
              <a:gd name="adj2" fmla="val -6322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右矢印 2"/>
          <p:cNvSpPr/>
          <p:nvPr/>
        </p:nvSpPr>
        <p:spPr>
          <a:xfrm>
            <a:off x="3203848" y="1484784"/>
            <a:ext cx="5760640" cy="2088232"/>
          </a:xfrm>
          <a:prstGeom prst="rightArrow">
            <a:avLst>
              <a:gd name="adj1" fmla="val 79261"/>
              <a:gd name="adj2" fmla="val 44389"/>
            </a:avLst>
          </a:prstGeom>
          <a:solidFill>
            <a:srgbClr val="FFFF00">
              <a:alpha val="4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 23"/>
          <p:cNvSpPr/>
          <p:nvPr/>
        </p:nvSpPr>
        <p:spPr>
          <a:xfrm>
            <a:off x="467544" y="1700807"/>
            <a:ext cx="2736304" cy="1656185"/>
          </a:xfrm>
          <a:prstGeom prst="roundRect">
            <a:avLst>
              <a:gd name="adj" fmla="val 563"/>
            </a:avLst>
          </a:prstGeom>
          <a:solidFill>
            <a:srgbClr val="00B0F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2" name="右矢印 1"/>
          <p:cNvSpPr/>
          <p:nvPr/>
        </p:nvSpPr>
        <p:spPr>
          <a:xfrm>
            <a:off x="467544" y="2276872"/>
            <a:ext cx="8568952" cy="364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1187624" y="1484783"/>
            <a:ext cx="72008" cy="2160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131840" y="1484783"/>
            <a:ext cx="72008" cy="20882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55576" y="620688"/>
            <a:ext cx="11288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p</a:t>
            </a:r>
            <a:r>
              <a:rPr lang="en-US" altLang="ja-JP" sz="2800" b="1" cap="none" spc="300" dirty="0" smtClean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ast</a:t>
            </a:r>
          </a:p>
          <a:p>
            <a:pPr algn="ctr"/>
            <a:r>
              <a:rPr lang="ja-JP" altLang="en-US" sz="2000" b="1" cap="none" spc="300" dirty="0" smtClean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（過去）</a:t>
            </a:r>
            <a:endParaRPr lang="ja-JP" altLang="en-US" sz="20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096318" y="404664"/>
            <a:ext cx="209704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000" b="1" cap="none" spc="300" dirty="0" smtClean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future</a:t>
            </a:r>
          </a:p>
          <a:p>
            <a:pPr algn="ctr"/>
            <a:r>
              <a:rPr lang="ja-JP" altLang="en-US" sz="2000" b="1" cap="none" spc="300" dirty="0" smtClean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（未来）</a:t>
            </a:r>
            <a:endParaRPr lang="ja-JP" altLang="en-US" sz="20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555776" y="406405"/>
            <a:ext cx="15327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spc="300" dirty="0" smtClean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now</a:t>
            </a:r>
            <a:endParaRPr lang="ja-JP" altLang="en-US" sz="44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7092280" y="1079656"/>
            <a:ext cx="72008" cy="2563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10" name="雲形吹き出し 9"/>
          <p:cNvSpPr/>
          <p:nvPr/>
        </p:nvSpPr>
        <p:spPr>
          <a:xfrm>
            <a:off x="5076056" y="1340768"/>
            <a:ext cx="3600400" cy="2204864"/>
          </a:xfrm>
          <a:prstGeom prst="cloudCallout">
            <a:avLst>
              <a:gd name="adj1" fmla="val -83388"/>
              <a:gd name="adj2" fmla="val -24577"/>
            </a:avLst>
          </a:prstGeom>
          <a:solidFill>
            <a:schemeClr val="bg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角丸四角形吹き出し 34"/>
          <p:cNvSpPr/>
          <p:nvPr/>
        </p:nvSpPr>
        <p:spPr>
          <a:xfrm>
            <a:off x="1907704" y="4291355"/>
            <a:ext cx="7236296" cy="1224136"/>
          </a:xfrm>
          <a:prstGeom prst="wedgeRoundRectCallout">
            <a:avLst>
              <a:gd name="adj1" fmla="val -30225"/>
              <a:gd name="adj2" fmla="val -10949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6" name="正方形/長方形 35"/>
          <p:cNvSpPr/>
          <p:nvPr/>
        </p:nvSpPr>
        <p:spPr>
          <a:xfrm>
            <a:off x="1979712" y="4291355"/>
            <a:ext cx="7056784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 smtClean="0">
                <a:ln w="11430">
                  <a:noFill/>
                </a:ln>
                <a:latin typeface="Century Schoolbook" panose="02040604050505020304" pitchFamily="18" charset="0"/>
              </a:rPr>
              <a:t>We (          )(      ) to America </a:t>
            </a:r>
          </a:p>
          <a:p>
            <a:pPr algn="r"/>
            <a:r>
              <a:rPr lang="en-US" altLang="ja-JP" sz="3600" b="1" spc="50" dirty="0" smtClean="0">
                <a:ln w="11430">
                  <a:noFill/>
                </a:ln>
                <a:latin typeface="Century Schoolbook" panose="02040604050505020304" pitchFamily="18" charset="0"/>
              </a:rPr>
              <a:t>(         )(             ).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6012160" y="3573016"/>
            <a:ext cx="308796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 smtClean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next month</a:t>
            </a:r>
            <a:endParaRPr lang="ja-JP" altLang="en-US" sz="3600" b="1" cap="none" spc="50" dirty="0">
              <a:ln w="11430">
                <a:noFill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0815" y="1700809"/>
            <a:ext cx="1308846" cy="1704166"/>
          </a:xfrm>
          <a:prstGeom prst="rect">
            <a:avLst/>
          </a:prstGeom>
          <a:noFill/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908720"/>
            <a:ext cx="864096" cy="980767"/>
          </a:xfrm>
          <a:prstGeom prst="rect">
            <a:avLst/>
          </a:prstGeom>
        </p:spPr>
      </p:pic>
      <p:sp>
        <p:nvSpPr>
          <p:cNvPr id="22" name="正方形/長方形 21"/>
          <p:cNvSpPr/>
          <p:nvPr/>
        </p:nvSpPr>
        <p:spPr>
          <a:xfrm>
            <a:off x="3707904" y="0"/>
            <a:ext cx="4104456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g</a:t>
            </a:r>
            <a:r>
              <a:rPr lang="en-US" altLang="ja-JP" sz="3600" b="1" cap="none" spc="50" dirty="0" smtClean="0">
                <a:ln w="11430">
                  <a:noFill/>
                </a:ln>
                <a:latin typeface="Century Schoolbook" panose="02040604050505020304" pitchFamily="18" charset="0"/>
              </a:rPr>
              <a:t>o to America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25" name="上矢印 24"/>
          <p:cNvSpPr/>
          <p:nvPr/>
        </p:nvSpPr>
        <p:spPr>
          <a:xfrm rot="3737267">
            <a:off x="1577789" y="3217613"/>
            <a:ext cx="504056" cy="1348703"/>
          </a:xfrm>
          <a:prstGeom prst="upArrow">
            <a:avLst/>
          </a:prstGeom>
          <a:solidFill>
            <a:srgbClr val="FF0000">
              <a:alpha val="41000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3203848" y="4293096"/>
            <a:ext cx="114374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 smtClean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will</a:t>
            </a:r>
            <a:endParaRPr lang="ja-JP" altLang="en-US" sz="3600" b="1" cap="none" spc="50" dirty="0">
              <a:ln w="11430">
                <a:noFill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4932040" y="4293096"/>
            <a:ext cx="864096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 smtClean="0">
                <a:ln w="11430">
                  <a:noFill/>
                </a:ln>
                <a:latin typeface="Century Schoolbook" panose="02040604050505020304" pitchFamily="18" charset="0"/>
              </a:rPr>
              <a:t>go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5220072" y="4869160"/>
            <a:ext cx="136815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cap="none" spc="50" dirty="0" smtClean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next</a:t>
            </a:r>
          </a:p>
        </p:txBody>
      </p:sp>
      <p:grpSp>
        <p:nvGrpSpPr>
          <p:cNvPr id="5" name="グループ化 4"/>
          <p:cNvGrpSpPr/>
          <p:nvPr/>
        </p:nvGrpSpPr>
        <p:grpSpPr>
          <a:xfrm>
            <a:off x="5364088" y="1556792"/>
            <a:ext cx="3115197" cy="1802081"/>
            <a:chOff x="5364088" y="1556792"/>
            <a:chExt cx="3115197" cy="1802081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22B14C"/>
                </a:clrFrom>
                <a:clrTo>
                  <a:srgbClr val="22B14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84168" y="1556792"/>
              <a:ext cx="2395117" cy="1665400"/>
            </a:xfrm>
            <a:prstGeom prst="rect">
              <a:avLst/>
            </a:prstGeom>
            <a:noFill/>
          </p:spPr>
        </p:pic>
        <p:pic>
          <p:nvPicPr>
            <p:cNvPr id="39" name="Picture 3" descr="C:\Users\KASUGA_Hideki\AppData\Local\Microsoft\Windows\Temporary Internet Files\Content.IE5\NVS1ATHJ\MC900320992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21114378">
              <a:off x="5364088" y="2420888"/>
              <a:ext cx="1368152" cy="937985"/>
            </a:xfrm>
            <a:prstGeom prst="rect">
              <a:avLst/>
            </a:prstGeom>
            <a:noFill/>
          </p:spPr>
        </p:pic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104" y="1844824"/>
              <a:ext cx="792088" cy="1031327"/>
            </a:xfrm>
            <a:prstGeom prst="rect">
              <a:avLst/>
            </a:prstGeom>
          </p:spPr>
        </p:pic>
      </p:grpSp>
      <p:sp>
        <p:nvSpPr>
          <p:cNvPr id="40" name="正方形/長方形 39"/>
          <p:cNvSpPr/>
          <p:nvPr/>
        </p:nvSpPr>
        <p:spPr>
          <a:xfrm>
            <a:off x="6804248" y="4870901"/>
            <a:ext cx="180020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cap="none" spc="50" dirty="0" smtClean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month</a:t>
            </a:r>
          </a:p>
        </p:txBody>
      </p:sp>
      <p:sp>
        <p:nvSpPr>
          <p:cNvPr id="43" name="正方形/長方形 42"/>
          <p:cNvSpPr/>
          <p:nvPr/>
        </p:nvSpPr>
        <p:spPr>
          <a:xfrm>
            <a:off x="1368152" y="5659507"/>
            <a:ext cx="7524328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 smtClean="0">
                <a:ln w="11430">
                  <a:noFill/>
                </a:ln>
                <a:latin typeface="Century Schoolbook" panose="02040604050505020304" pitchFamily="18" charset="0"/>
              </a:rPr>
              <a:t>You (          )(      ) to America </a:t>
            </a:r>
          </a:p>
          <a:p>
            <a:pPr algn="r"/>
            <a:r>
              <a:rPr lang="en-US" altLang="ja-JP" sz="3600" b="1" spc="50" dirty="0" smtClean="0">
                <a:ln w="11430">
                  <a:noFill/>
                </a:ln>
                <a:latin typeface="Century Schoolbook" panose="02040604050505020304" pitchFamily="18" charset="0"/>
              </a:rPr>
              <a:t>(         )(             ).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2780184" y="5661248"/>
            <a:ext cx="114374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 smtClean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will</a:t>
            </a:r>
            <a:endParaRPr lang="ja-JP" altLang="en-US" sz="3600" b="1" cap="none" spc="50" dirty="0">
              <a:ln w="11430">
                <a:noFill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4499992" y="5661248"/>
            <a:ext cx="864096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 smtClean="0">
                <a:ln w="11430">
                  <a:noFill/>
                </a:ln>
                <a:latin typeface="Century Schoolbook" panose="02040604050505020304" pitchFamily="18" charset="0"/>
              </a:rPr>
              <a:t>go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5076056" y="6239053"/>
            <a:ext cx="136815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cap="none" spc="50" dirty="0" smtClean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next</a:t>
            </a:r>
          </a:p>
        </p:txBody>
      </p:sp>
      <p:sp>
        <p:nvSpPr>
          <p:cNvPr id="47" name="正方形/長方形 46"/>
          <p:cNvSpPr/>
          <p:nvPr/>
        </p:nvSpPr>
        <p:spPr>
          <a:xfrm>
            <a:off x="6660232" y="6211669"/>
            <a:ext cx="180020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cap="none" spc="50" dirty="0" smtClean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month</a:t>
            </a:r>
          </a:p>
        </p:txBody>
      </p:sp>
    </p:spTree>
    <p:extLst>
      <p:ext uri="{BB962C8B-B14F-4D97-AF65-F5344CB8AC3E}">
        <p14:creationId xmlns:p14="http://schemas.microsoft.com/office/powerpoint/2010/main" val="222187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" grpId="0" animBg="1"/>
      <p:bldP spid="24" grpId="0" animBg="1"/>
      <p:bldP spid="7" grpId="0"/>
      <p:bldP spid="9" grpId="0"/>
      <p:bldP spid="8" grpId="0"/>
      <p:bldP spid="10" grpId="0" animBg="1"/>
      <p:bldP spid="35" grpId="0" animBg="1"/>
      <p:bldP spid="36" grpId="0"/>
      <p:bldP spid="41" grpId="0"/>
      <p:bldP spid="22" grpId="0"/>
      <p:bldP spid="25" grpId="0" animBg="1"/>
      <p:bldP spid="27" grpId="0"/>
      <p:bldP spid="28" grpId="0"/>
      <p:bldP spid="32" grpId="0"/>
      <p:bldP spid="40" grpId="0"/>
      <p:bldP spid="43" grpId="0"/>
      <p:bldP spid="44" grpId="0"/>
      <p:bldP spid="45" grpId="0"/>
      <p:bldP spid="46" grpId="0"/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9" t="10637" r="7333" b="26429"/>
          <a:stretch/>
        </p:blipFill>
        <p:spPr bwMode="auto">
          <a:xfrm flipH="1">
            <a:off x="0" y="3787299"/>
            <a:ext cx="1444948" cy="1861433"/>
          </a:xfrm>
          <a:prstGeom prst="rect">
            <a:avLst/>
          </a:prstGeom>
          <a:noFill/>
        </p:spPr>
      </p:pic>
      <p:sp>
        <p:nvSpPr>
          <p:cNvPr id="26" name="角丸四角形吹き出し 25"/>
          <p:cNvSpPr/>
          <p:nvPr/>
        </p:nvSpPr>
        <p:spPr>
          <a:xfrm>
            <a:off x="467544" y="5661248"/>
            <a:ext cx="8654752" cy="1198488"/>
          </a:xfrm>
          <a:prstGeom prst="wedgeRoundRectCallout">
            <a:avLst>
              <a:gd name="adj1" fmla="val -44383"/>
              <a:gd name="adj2" fmla="val -6322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右矢印 2"/>
          <p:cNvSpPr/>
          <p:nvPr/>
        </p:nvSpPr>
        <p:spPr>
          <a:xfrm>
            <a:off x="3203848" y="1484784"/>
            <a:ext cx="5760640" cy="2088232"/>
          </a:xfrm>
          <a:prstGeom prst="rightArrow">
            <a:avLst>
              <a:gd name="adj1" fmla="val 79261"/>
              <a:gd name="adj2" fmla="val 44389"/>
            </a:avLst>
          </a:prstGeom>
          <a:solidFill>
            <a:srgbClr val="FFFF00">
              <a:alpha val="4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 23"/>
          <p:cNvSpPr/>
          <p:nvPr/>
        </p:nvSpPr>
        <p:spPr>
          <a:xfrm>
            <a:off x="467544" y="1700807"/>
            <a:ext cx="2736304" cy="1656185"/>
          </a:xfrm>
          <a:prstGeom prst="roundRect">
            <a:avLst>
              <a:gd name="adj" fmla="val 563"/>
            </a:avLst>
          </a:prstGeom>
          <a:solidFill>
            <a:srgbClr val="00B0F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2" name="右矢印 1"/>
          <p:cNvSpPr/>
          <p:nvPr/>
        </p:nvSpPr>
        <p:spPr>
          <a:xfrm>
            <a:off x="467544" y="2276872"/>
            <a:ext cx="8568952" cy="364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1187624" y="1484783"/>
            <a:ext cx="72008" cy="2160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131840" y="1484783"/>
            <a:ext cx="72008" cy="20882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55576" y="620688"/>
            <a:ext cx="11288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p</a:t>
            </a:r>
            <a:r>
              <a:rPr lang="en-US" altLang="ja-JP" sz="2800" b="1" cap="none" spc="300" dirty="0" smtClean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ast</a:t>
            </a:r>
          </a:p>
          <a:p>
            <a:pPr algn="ctr"/>
            <a:r>
              <a:rPr lang="ja-JP" altLang="en-US" sz="2000" b="1" cap="none" spc="300" dirty="0" smtClean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（過去）</a:t>
            </a:r>
            <a:endParaRPr lang="ja-JP" altLang="en-US" sz="20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096318" y="404664"/>
            <a:ext cx="209704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000" b="1" cap="none" spc="300" dirty="0" smtClean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future</a:t>
            </a:r>
          </a:p>
          <a:p>
            <a:pPr algn="ctr"/>
            <a:r>
              <a:rPr lang="ja-JP" altLang="en-US" sz="2000" b="1" cap="none" spc="300" dirty="0" smtClean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（未来）</a:t>
            </a:r>
            <a:endParaRPr lang="ja-JP" altLang="en-US" sz="20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555776" y="406405"/>
            <a:ext cx="15327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spc="300" dirty="0" smtClean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now</a:t>
            </a:r>
            <a:endParaRPr lang="ja-JP" altLang="en-US" sz="44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7092280" y="1079656"/>
            <a:ext cx="72008" cy="2563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10" name="雲形吹き出し 9"/>
          <p:cNvSpPr/>
          <p:nvPr/>
        </p:nvSpPr>
        <p:spPr>
          <a:xfrm>
            <a:off x="5076056" y="1340768"/>
            <a:ext cx="3024336" cy="2204864"/>
          </a:xfrm>
          <a:prstGeom prst="cloudCallout">
            <a:avLst>
              <a:gd name="adj1" fmla="val -83388"/>
              <a:gd name="adj2" fmla="val -24577"/>
            </a:avLst>
          </a:prstGeom>
          <a:solidFill>
            <a:schemeClr val="bg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角丸四角形吹き出し 34"/>
          <p:cNvSpPr/>
          <p:nvPr/>
        </p:nvSpPr>
        <p:spPr>
          <a:xfrm>
            <a:off x="1907704" y="4291355"/>
            <a:ext cx="7236296" cy="1224136"/>
          </a:xfrm>
          <a:prstGeom prst="wedgeRoundRectCallout">
            <a:avLst>
              <a:gd name="adj1" fmla="val -30225"/>
              <a:gd name="adj2" fmla="val -10949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6" name="正方形/長方形 35"/>
          <p:cNvSpPr/>
          <p:nvPr/>
        </p:nvSpPr>
        <p:spPr>
          <a:xfrm>
            <a:off x="1979712" y="4291355"/>
            <a:ext cx="7056784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 smtClean="0">
                <a:ln w="11430">
                  <a:noFill/>
                </a:ln>
                <a:latin typeface="Century Schoolbook" panose="02040604050505020304" pitchFamily="18" charset="0"/>
              </a:rPr>
              <a:t>We(          )(           ) soccer </a:t>
            </a:r>
          </a:p>
          <a:p>
            <a:pPr algn="r"/>
            <a:r>
              <a:rPr lang="en-US" altLang="ja-JP" sz="3600" b="1" spc="50" dirty="0" smtClean="0">
                <a:ln w="11430">
                  <a:noFill/>
                </a:ln>
                <a:latin typeface="Century Schoolbook" panose="02040604050505020304" pitchFamily="18" charset="0"/>
              </a:rPr>
              <a:t>(          )(                  ).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5148064" y="3573016"/>
            <a:ext cx="3952056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n</a:t>
            </a:r>
            <a:r>
              <a:rPr lang="en-US" altLang="ja-JP" sz="3600" b="1" spc="50" dirty="0" smtClean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ext Saturday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4088" y="1484784"/>
            <a:ext cx="2444556" cy="1728192"/>
          </a:xfrm>
          <a:prstGeom prst="rect">
            <a:avLst/>
          </a:prstGeom>
          <a:noFill/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3688" y="1556792"/>
            <a:ext cx="2669523" cy="1887233"/>
          </a:xfrm>
          <a:prstGeom prst="rect">
            <a:avLst/>
          </a:prstGeom>
          <a:noFill/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980728"/>
            <a:ext cx="864096" cy="980767"/>
          </a:xfrm>
          <a:prstGeom prst="rect">
            <a:avLst/>
          </a:prstGeom>
        </p:spPr>
      </p:pic>
      <p:sp>
        <p:nvSpPr>
          <p:cNvPr id="22" name="正方形/長方形 21"/>
          <p:cNvSpPr/>
          <p:nvPr/>
        </p:nvSpPr>
        <p:spPr>
          <a:xfrm>
            <a:off x="3707904" y="0"/>
            <a:ext cx="293752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p</a:t>
            </a:r>
            <a:r>
              <a:rPr lang="en-US" altLang="ja-JP" sz="3600" b="1" spc="50" dirty="0" smtClean="0">
                <a:ln w="11430">
                  <a:noFill/>
                </a:ln>
                <a:latin typeface="Century Schoolbook" panose="02040604050505020304" pitchFamily="18" charset="0"/>
              </a:rPr>
              <a:t>lay soccer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611560" y="5613047"/>
            <a:ext cx="8532440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cap="none" spc="50" dirty="0" smtClean="0">
                <a:ln w="11430">
                  <a:noFill/>
                </a:ln>
                <a:latin typeface="Century Schoolbook" panose="02040604050505020304" pitchFamily="18" charset="0"/>
              </a:rPr>
              <a:t>They(        )(            )soccer </a:t>
            </a:r>
          </a:p>
          <a:p>
            <a:pPr algn="r"/>
            <a:r>
              <a:rPr lang="en-US" altLang="ja-JP" sz="3600" b="1" cap="none" spc="50" dirty="0" smtClean="0">
                <a:ln w="11430">
                  <a:noFill/>
                </a:ln>
                <a:latin typeface="Century Schoolbook" panose="02040604050505020304" pitchFamily="18" charset="0"/>
              </a:rPr>
              <a:t>(           )(                  ).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25" name="上矢印 24"/>
          <p:cNvSpPr/>
          <p:nvPr/>
        </p:nvSpPr>
        <p:spPr>
          <a:xfrm rot="3737267">
            <a:off x="1577789" y="3217613"/>
            <a:ext cx="504056" cy="1348703"/>
          </a:xfrm>
          <a:prstGeom prst="upArrow">
            <a:avLst/>
          </a:prstGeom>
          <a:solidFill>
            <a:srgbClr val="FF0000">
              <a:alpha val="41000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3059832" y="4291355"/>
            <a:ext cx="114374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 smtClean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will</a:t>
            </a:r>
            <a:endParaRPr lang="ja-JP" altLang="en-US" sz="3600" b="1" cap="none" spc="50" dirty="0">
              <a:ln w="11430">
                <a:noFill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4860032" y="4291355"/>
            <a:ext cx="144016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 smtClean="0">
                <a:ln w="11430">
                  <a:noFill/>
                </a:ln>
                <a:latin typeface="Century Schoolbook" panose="02040604050505020304" pitchFamily="18" charset="0"/>
              </a:rPr>
              <a:t>play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4427984" y="4869160"/>
            <a:ext cx="144016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 smtClean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next</a:t>
            </a:r>
            <a:endParaRPr lang="ja-JP" altLang="en-US" sz="3600" b="1" cap="none" spc="50" dirty="0">
              <a:ln w="11430">
                <a:noFill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6156176" y="4867419"/>
            <a:ext cx="294394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 smtClean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Saturday</a:t>
            </a:r>
            <a:endParaRPr lang="ja-JP" altLang="en-US" sz="3600" b="1" cap="none" spc="50" dirty="0">
              <a:ln w="11430">
                <a:noFill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2051720" y="5661248"/>
            <a:ext cx="114374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 smtClean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will</a:t>
            </a:r>
            <a:endParaRPr lang="ja-JP" altLang="en-US" sz="3600" b="1" cap="none" spc="50" dirty="0">
              <a:ln w="11430">
                <a:noFill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3851920" y="5661248"/>
            <a:ext cx="144016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 smtClean="0">
                <a:ln w="11430">
                  <a:noFill/>
                </a:ln>
                <a:latin typeface="Century Schoolbook" panose="02040604050505020304" pitchFamily="18" charset="0"/>
              </a:rPr>
              <a:t>play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4499992" y="6167045"/>
            <a:ext cx="144016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 smtClean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next</a:t>
            </a:r>
            <a:endParaRPr lang="ja-JP" altLang="en-US" sz="3600" b="1" cap="none" spc="50" dirty="0">
              <a:ln w="11430">
                <a:noFill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6308576" y="6165304"/>
            <a:ext cx="294394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 smtClean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Saturday</a:t>
            </a:r>
            <a:endParaRPr lang="ja-JP" altLang="en-US" sz="3600" b="1" cap="none" spc="50" dirty="0">
              <a:ln w="11430">
                <a:noFill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11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" grpId="0" animBg="1"/>
      <p:bldP spid="24" grpId="0" animBg="1"/>
      <p:bldP spid="7" grpId="0"/>
      <p:bldP spid="9" grpId="0"/>
      <p:bldP spid="8" grpId="0"/>
      <p:bldP spid="10" grpId="0" animBg="1"/>
      <p:bldP spid="35" grpId="0" animBg="1"/>
      <p:bldP spid="36" grpId="0"/>
      <p:bldP spid="41" grpId="0"/>
      <p:bldP spid="22" grpId="0"/>
      <p:bldP spid="23" grpId="0"/>
      <p:bldP spid="25" grpId="0" animBg="1"/>
      <p:bldP spid="27" grpId="0"/>
      <p:bldP spid="28" grpId="0"/>
      <p:bldP spid="31" grpId="0"/>
      <p:bldP spid="32" grpId="0"/>
      <p:bldP spid="33" grpId="0"/>
      <p:bldP spid="34" grpId="0"/>
      <p:bldP spid="37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07504" y="3861048"/>
            <a:ext cx="1505739" cy="1771722"/>
          </a:xfrm>
          <a:prstGeom prst="rect">
            <a:avLst/>
          </a:prstGeom>
          <a:noFill/>
        </p:spPr>
      </p:pic>
      <p:sp>
        <p:nvSpPr>
          <p:cNvPr id="26" name="角丸四角形吹き出し 25"/>
          <p:cNvSpPr/>
          <p:nvPr/>
        </p:nvSpPr>
        <p:spPr>
          <a:xfrm>
            <a:off x="467544" y="5661248"/>
            <a:ext cx="8654752" cy="1198488"/>
          </a:xfrm>
          <a:prstGeom prst="wedgeRoundRectCallout">
            <a:avLst>
              <a:gd name="adj1" fmla="val -44383"/>
              <a:gd name="adj2" fmla="val -6322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右矢印 2"/>
          <p:cNvSpPr/>
          <p:nvPr/>
        </p:nvSpPr>
        <p:spPr>
          <a:xfrm>
            <a:off x="3203848" y="1484784"/>
            <a:ext cx="5760640" cy="2088232"/>
          </a:xfrm>
          <a:prstGeom prst="rightArrow">
            <a:avLst>
              <a:gd name="adj1" fmla="val 79261"/>
              <a:gd name="adj2" fmla="val 44389"/>
            </a:avLst>
          </a:prstGeom>
          <a:solidFill>
            <a:srgbClr val="FFFF00">
              <a:alpha val="4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 23"/>
          <p:cNvSpPr/>
          <p:nvPr/>
        </p:nvSpPr>
        <p:spPr>
          <a:xfrm>
            <a:off x="467544" y="1700807"/>
            <a:ext cx="2736304" cy="1656185"/>
          </a:xfrm>
          <a:prstGeom prst="roundRect">
            <a:avLst>
              <a:gd name="adj" fmla="val 563"/>
            </a:avLst>
          </a:prstGeom>
          <a:solidFill>
            <a:srgbClr val="00B0F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2" name="右矢印 1"/>
          <p:cNvSpPr/>
          <p:nvPr/>
        </p:nvSpPr>
        <p:spPr>
          <a:xfrm>
            <a:off x="467544" y="2276872"/>
            <a:ext cx="8568952" cy="364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1187624" y="1484783"/>
            <a:ext cx="72008" cy="2160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131840" y="1484783"/>
            <a:ext cx="72008" cy="20882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55576" y="620688"/>
            <a:ext cx="11288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p</a:t>
            </a:r>
            <a:r>
              <a:rPr lang="en-US" altLang="ja-JP" sz="2800" b="1" cap="none" spc="300" dirty="0" smtClean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ast</a:t>
            </a:r>
          </a:p>
          <a:p>
            <a:pPr algn="ctr"/>
            <a:r>
              <a:rPr lang="ja-JP" altLang="en-US" sz="2000" b="1" cap="none" spc="300" dirty="0" smtClean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（過去）</a:t>
            </a:r>
            <a:endParaRPr lang="ja-JP" altLang="en-US" sz="20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096318" y="404664"/>
            <a:ext cx="209704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000" b="1" cap="none" spc="300" dirty="0" smtClean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future</a:t>
            </a:r>
          </a:p>
          <a:p>
            <a:pPr algn="ctr"/>
            <a:r>
              <a:rPr lang="ja-JP" altLang="en-US" sz="2000" b="1" cap="none" spc="300" dirty="0" smtClean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（未来）</a:t>
            </a:r>
            <a:endParaRPr lang="ja-JP" altLang="en-US" sz="20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555776" y="406405"/>
            <a:ext cx="15327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spc="300" dirty="0" smtClean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now</a:t>
            </a:r>
            <a:endParaRPr lang="ja-JP" altLang="en-US" sz="44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7092280" y="1079656"/>
            <a:ext cx="72008" cy="2563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10" name="雲形吹き出し 9"/>
          <p:cNvSpPr/>
          <p:nvPr/>
        </p:nvSpPr>
        <p:spPr>
          <a:xfrm>
            <a:off x="5076056" y="1368152"/>
            <a:ext cx="3024336" cy="2204864"/>
          </a:xfrm>
          <a:prstGeom prst="cloudCallout">
            <a:avLst>
              <a:gd name="adj1" fmla="val -94306"/>
              <a:gd name="adj2" fmla="val -5569"/>
            </a:avLst>
          </a:prstGeom>
          <a:solidFill>
            <a:schemeClr val="bg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角丸四角形吹き出し 34"/>
          <p:cNvSpPr/>
          <p:nvPr/>
        </p:nvSpPr>
        <p:spPr>
          <a:xfrm>
            <a:off x="1907704" y="4291355"/>
            <a:ext cx="7236296" cy="1224136"/>
          </a:xfrm>
          <a:prstGeom prst="wedgeRoundRectCallout">
            <a:avLst>
              <a:gd name="adj1" fmla="val -34437"/>
              <a:gd name="adj2" fmla="val -10119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6" name="正方形/長方形 35"/>
          <p:cNvSpPr/>
          <p:nvPr/>
        </p:nvSpPr>
        <p:spPr>
          <a:xfrm>
            <a:off x="1979712" y="4291355"/>
            <a:ext cx="7056784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 smtClean="0">
                <a:ln w="11430">
                  <a:noFill/>
                </a:ln>
                <a:latin typeface="Century Schoolbook" panose="02040604050505020304" pitchFamily="18" charset="0"/>
              </a:rPr>
              <a:t>I (          )(      ) busy</a:t>
            </a:r>
          </a:p>
          <a:p>
            <a:pPr algn="r"/>
            <a:r>
              <a:rPr lang="en-US" altLang="ja-JP" sz="3600" b="1" spc="50" dirty="0" smtClean="0">
                <a:ln w="11430">
                  <a:noFill/>
                </a:ln>
                <a:latin typeface="Century Schoolbook" panose="02040604050505020304" pitchFamily="18" charset="0"/>
              </a:rPr>
              <a:t>(          )(                 ).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5292080" y="3573016"/>
            <a:ext cx="3384376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</a:t>
            </a:r>
            <a:r>
              <a:rPr lang="en-US" altLang="ja-JP" sz="3600" b="1" spc="50" dirty="0" smtClean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his evening</a:t>
            </a:r>
            <a:endParaRPr lang="ja-JP" altLang="en-US" sz="3600" b="1" cap="none" spc="50" dirty="0">
              <a:ln w="11430">
                <a:noFill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8" y="1844824"/>
            <a:ext cx="1146418" cy="1433969"/>
          </a:xfrm>
          <a:prstGeom prst="rect">
            <a:avLst/>
          </a:prstGeom>
          <a:noFill/>
        </p:spPr>
      </p:pic>
      <p:sp>
        <p:nvSpPr>
          <p:cNvPr id="22" name="正方形/長方形 21"/>
          <p:cNvSpPr/>
          <p:nvPr/>
        </p:nvSpPr>
        <p:spPr>
          <a:xfrm>
            <a:off x="3707904" y="0"/>
            <a:ext cx="4104456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b</a:t>
            </a:r>
            <a:r>
              <a:rPr lang="en-US" altLang="ja-JP" sz="3600" b="1" cap="none" spc="50" dirty="0" smtClean="0">
                <a:ln w="11430">
                  <a:noFill/>
                </a:ln>
                <a:latin typeface="Century Schoolbook" panose="02040604050505020304" pitchFamily="18" charset="0"/>
              </a:rPr>
              <a:t>e busy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611560" y="5613047"/>
            <a:ext cx="8532440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cap="none" spc="50" dirty="0" smtClean="0">
                <a:ln w="11430">
                  <a:noFill/>
                </a:ln>
                <a:latin typeface="Century Schoolbook" panose="02040604050505020304" pitchFamily="18" charset="0"/>
              </a:rPr>
              <a:t>He (        )(      ) busy</a:t>
            </a:r>
          </a:p>
          <a:p>
            <a:pPr algn="r"/>
            <a:r>
              <a:rPr lang="en-US" altLang="ja-JP" sz="3600" b="1" cap="none" spc="50" dirty="0" smtClean="0">
                <a:ln w="11430">
                  <a:noFill/>
                </a:ln>
                <a:latin typeface="Century Schoolbook" panose="02040604050505020304" pitchFamily="18" charset="0"/>
              </a:rPr>
              <a:t>(         )(                 ).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25" name="上矢印 24"/>
          <p:cNvSpPr/>
          <p:nvPr/>
        </p:nvSpPr>
        <p:spPr>
          <a:xfrm rot="3737267">
            <a:off x="1577789" y="3217613"/>
            <a:ext cx="504056" cy="1348703"/>
          </a:xfrm>
          <a:prstGeom prst="upArrow">
            <a:avLst/>
          </a:prstGeom>
          <a:solidFill>
            <a:srgbClr val="FF0000">
              <a:alpha val="41000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2699792" y="4293096"/>
            <a:ext cx="114374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 smtClean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will</a:t>
            </a:r>
            <a:endParaRPr lang="ja-JP" altLang="en-US" sz="3600" b="1" cap="none" spc="50" dirty="0">
              <a:ln w="11430">
                <a:noFill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4355976" y="4293096"/>
            <a:ext cx="1584176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cap="none" spc="50" dirty="0" smtClean="0">
                <a:ln w="11430">
                  <a:noFill/>
                </a:ln>
                <a:latin typeface="Century Schoolbook" panose="02040604050505020304" pitchFamily="18" charset="0"/>
              </a:rPr>
              <a:t>be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4572000" y="4869160"/>
            <a:ext cx="144016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 smtClean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this</a:t>
            </a:r>
            <a:endParaRPr lang="en-US" altLang="ja-JP" sz="3600" b="1" cap="none" spc="50" dirty="0" smtClean="0">
              <a:ln w="11430">
                <a:noFill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1691680" y="5661248"/>
            <a:ext cx="114374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 smtClean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will</a:t>
            </a:r>
            <a:endParaRPr lang="ja-JP" altLang="en-US" sz="3600" b="1" cap="none" spc="50" dirty="0">
              <a:ln w="11430">
                <a:noFill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3203848" y="5661248"/>
            <a:ext cx="1872208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cap="none" spc="50" dirty="0" smtClean="0">
                <a:ln w="11430">
                  <a:noFill/>
                </a:ln>
                <a:latin typeface="Century Schoolbook" panose="02040604050505020304" pitchFamily="18" charset="0"/>
              </a:rPr>
              <a:t>be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4788024" y="6165304"/>
            <a:ext cx="136815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cap="none" spc="50" dirty="0" smtClean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this</a:t>
            </a:r>
            <a:endParaRPr lang="ja-JP" altLang="en-US" sz="3600" b="1" cap="none" spc="50" dirty="0">
              <a:ln w="11430">
                <a:noFill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6372200" y="4869160"/>
            <a:ext cx="288032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cap="none" spc="50" dirty="0" smtClean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evening</a:t>
            </a:r>
          </a:p>
        </p:txBody>
      </p:sp>
      <p:sp>
        <p:nvSpPr>
          <p:cNvPr id="39" name="正方形/長方形 38"/>
          <p:cNvSpPr/>
          <p:nvPr/>
        </p:nvSpPr>
        <p:spPr>
          <a:xfrm>
            <a:off x="6444208" y="6165304"/>
            <a:ext cx="2664296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cap="none" spc="50" dirty="0" smtClean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evening</a:t>
            </a:r>
            <a:endParaRPr lang="ja-JP" altLang="en-US" sz="3600" b="1" cap="none" spc="50" dirty="0">
              <a:ln w="11430">
                <a:noFill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40" name="Picture 3" descr="C:\Users\KASUGA_Hideki\AppData\Local\Microsoft\Windows\Temporary Internet Files\Content.IE5\QJDTX5DV\MC900078705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1772816"/>
            <a:ext cx="1217239" cy="1495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330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" grpId="0" animBg="1"/>
      <p:bldP spid="24" grpId="0" animBg="1"/>
      <p:bldP spid="7" grpId="0"/>
      <p:bldP spid="9" grpId="0"/>
      <p:bldP spid="8" grpId="0"/>
      <p:bldP spid="10" grpId="0" animBg="1"/>
      <p:bldP spid="35" grpId="0" animBg="1"/>
      <p:bldP spid="36" grpId="0"/>
      <p:bldP spid="41" grpId="0"/>
      <p:bldP spid="22" grpId="0"/>
      <p:bldP spid="23" grpId="0"/>
      <p:bldP spid="25" grpId="0" animBg="1"/>
      <p:bldP spid="27" grpId="0"/>
      <p:bldP spid="28" grpId="0"/>
      <p:bldP spid="32" grpId="0"/>
      <p:bldP spid="33" grpId="0"/>
      <p:bldP spid="34" grpId="0"/>
      <p:bldP spid="38" grpId="0"/>
      <p:bldP spid="37" grpId="0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96583" y="3861048"/>
            <a:ext cx="1327580" cy="1771722"/>
          </a:xfrm>
          <a:prstGeom prst="rect">
            <a:avLst/>
          </a:prstGeom>
          <a:noFill/>
        </p:spPr>
      </p:pic>
      <p:sp>
        <p:nvSpPr>
          <p:cNvPr id="26" name="角丸四角形吹き出し 25"/>
          <p:cNvSpPr/>
          <p:nvPr/>
        </p:nvSpPr>
        <p:spPr>
          <a:xfrm>
            <a:off x="57224" y="5659512"/>
            <a:ext cx="9123288" cy="1198488"/>
          </a:xfrm>
          <a:prstGeom prst="wedgeRoundRectCallout">
            <a:avLst>
              <a:gd name="adj1" fmla="val -37423"/>
              <a:gd name="adj2" fmla="val -6322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右矢印 2"/>
          <p:cNvSpPr/>
          <p:nvPr/>
        </p:nvSpPr>
        <p:spPr>
          <a:xfrm>
            <a:off x="3203848" y="1484784"/>
            <a:ext cx="5760640" cy="2088232"/>
          </a:xfrm>
          <a:prstGeom prst="rightArrow">
            <a:avLst>
              <a:gd name="adj1" fmla="val 79261"/>
              <a:gd name="adj2" fmla="val 44389"/>
            </a:avLst>
          </a:prstGeom>
          <a:solidFill>
            <a:srgbClr val="FFFF00">
              <a:alpha val="4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 23"/>
          <p:cNvSpPr/>
          <p:nvPr/>
        </p:nvSpPr>
        <p:spPr>
          <a:xfrm>
            <a:off x="467544" y="1700807"/>
            <a:ext cx="2736304" cy="1656185"/>
          </a:xfrm>
          <a:prstGeom prst="roundRect">
            <a:avLst>
              <a:gd name="adj" fmla="val 563"/>
            </a:avLst>
          </a:prstGeom>
          <a:solidFill>
            <a:srgbClr val="00B0F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2" name="右矢印 1"/>
          <p:cNvSpPr/>
          <p:nvPr/>
        </p:nvSpPr>
        <p:spPr>
          <a:xfrm>
            <a:off x="467544" y="2276872"/>
            <a:ext cx="8568952" cy="364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1187624" y="1484783"/>
            <a:ext cx="72008" cy="2160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131840" y="1484783"/>
            <a:ext cx="72008" cy="20882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55576" y="620688"/>
            <a:ext cx="11288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p</a:t>
            </a:r>
            <a:r>
              <a:rPr lang="en-US" altLang="ja-JP" sz="2800" b="1" cap="none" spc="300" dirty="0" smtClean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ast</a:t>
            </a:r>
          </a:p>
          <a:p>
            <a:pPr algn="ctr"/>
            <a:r>
              <a:rPr lang="ja-JP" altLang="en-US" sz="2000" b="1" cap="none" spc="300" dirty="0" smtClean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（過去）</a:t>
            </a:r>
            <a:endParaRPr lang="ja-JP" altLang="en-US" sz="20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096318" y="404664"/>
            <a:ext cx="209704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000" b="1" cap="none" spc="300" dirty="0" smtClean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future</a:t>
            </a:r>
          </a:p>
          <a:p>
            <a:pPr algn="ctr"/>
            <a:r>
              <a:rPr lang="ja-JP" altLang="en-US" sz="2000" b="1" cap="none" spc="300" dirty="0" smtClean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（未来）</a:t>
            </a:r>
            <a:endParaRPr lang="ja-JP" altLang="en-US" sz="20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555776" y="406405"/>
            <a:ext cx="15327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spc="300" dirty="0" smtClean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now</a:t>
            </a:r>
            <a:endParaRPr lang="ja-JP" altLang="en-US" sz="44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7092280" y="1079656"/>
            <a:ext cx="72008" cy="2563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10" name="雲形吹き出し 9"/>
          <p:cNvSpPr/>
          <p:nvPr/>
        </p:nvSpPr>
        <p:spPr>
          <a:xfrm>
            <a:off x="5076056" y="1368152"/>
            <a:ext cx="3528392" cy="2204864"/>
          </a:xfrm>
          <a:prstGeom prst="cloudCallout">
            <a:avLst>
              <a:gd name="adj1" fmla="val -94306"/>
              <a:gd name="adj2" fmla="val -5569"/>
            </a:avLst>
          </a:prstGeom>
          <a:solidFill>
            <a:schemeClr val="bg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角丸四角形吹き出し 34"/>
          <p:cNvSpPr/>
          <p:nvPr/>
        </p:nvSpPr>
        <p:spPr>
          <a:xfrm>
            <a:off x="1547664" y="4291355"/>
            <a:ext cx="7596336" cy="1224136"/>
          </a:xfrm>
          <a:prstGeom prst="wedgeRoundRectCallout">
            <a:avLst>
              <a:gd name="adj1" fmla="val -28753"/>
              <a:gd name="adj2" fmla="val -10327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6" name="正方形/長方形 35"/>
          <p:cNvSpPr/>
          <p:nvPr/>
        </p:nvSpPr>
        <p:spPr>
          <a:xfrm>
            <a:off x="1691680" y="4291355"/>
            <a:ext cx="7344816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 smtClean="0">
                <a:ln w="11430">
                  <a:noFill/>
                </a:ln>
                <a:latin typeface="Century Schoolbook" panose="02040604050505020304" pitchFamily="18" charset="0"/>
              </a:rPr>
              <a:t>I (          )(      ) fourteen years old (          )(           ).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5724128" y="3573016"/>
            <a:ext cx="2952328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 smtClean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next week</a:t>
            </a:r>
            <a:endParaRPr lang="ja-JP" altLang="en-US" sz="3600" b="1" cap="none" spc="50" dirty="0">
              <a:ln w="11430">
                <a:noFill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5776" y="1700808"/>
            <a:ext cx="1067460" cy="1594863"/>
          </a:xfrm>
          <a:prstGeom prst="rect">
            <a:avLst/>
          </a:prstGeom>
          <a:noFill/>
        </p:spPr>
      </p:pic>
      <p:sp>
        <p:nvSpPr>
          <p:cNvPr id="22" name="正方形/長方形 21"/>
          <p:cNvSpPr/>
          <p:nvPr/>
        </p:nvSpPr>
        <p:spPr>
          <a:xfrm>
            <a:off x="2915816" y="-18504"/>
            <a:ext cx="561662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b</a:t>
            </a:r>
            <a:r>
              <a:rPr lang="en-US" altLang="ja-JP" sz="3600" b="1" cap="none" spc="50" dirty="0" smtClean="0">
                <a:ln w="11430">
                  <a:noFill/>
                </a:ln>
                <a:latin typeface="Century Schoolbook" panose="02040604050505020304" pitchFamily="18" charset="0"/>
              </a:rPr>
              <a:t>e fourteen years old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72008" y="5613047"/>
            <a:ext cx="8964488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 smtClean="0">
                <a:ln w="11430">
                  <a:noFill/>
                </a:ln>
                <a:latin typeface="Century Schoolbook" panose="02040604050505020304" pitchFamily="18" charset="0"/>
              </a:rPr>
              <a:t>Sh</a:t>
            </a:r>
            <a:r>
              <a:rPr lang="en-US" altLang="ja-JP" sz="3600" b="1" cap="none" spc="50" dirty="0" smtClean="0">
                <a:ln w="11430">
                  <a:noFill/>
                </a:ln>
                <a:latin typeface="Century Schoolbook" panose="02040604050505020304" pitchFamily="18" charset="0"/>
              </a:rPr>
              <a:t>e (        )(      ) fourteen years old</a:t>
            </a:r>
          </a:p>
          <a:p>
            <a:pPr algn="r"/>
            <a:r>
              <a:rPr lang="en-US" altLang="ja-JP" sz="3600" b="1" cap="none" spc="50" dirty="0" smtClean="0">
                <a:ln w="11430">
                  <a:noFill/>
                </a:ln>
                <a:latin typeface="Century Schoolbook" panose="02040604050505020304" pitchFamily="18" charset="0"/>
              </a:rPr>
              <a:t>(         )(              ).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25" name="上矢印 24"/>
          <p:cNvSpPr/>
          <p:nvPr/>
        </p:nvSpPr>
        <p:spPr>
          <a:xfrm rot="3737267">
            <a:off x="1577789" y="3217613"/>
            <a:ext cx="504056" cy="1348703"/>
          </a:xfrm>
          <a:prstGeom prst="upArrow">
            <a:avLst/>
          </a:prstGeom>
          <a:solidFill>
            <a:srgbClr val="FF0000">
              <a:alpha val="41000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2339752" y="4293096"/>
            <a:ext cx="114374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 smtClean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will</a:t>
            </a:r>
            <a:endParaRPr lang="ja-JP" altLang="en-US" sz="3600" b="1" cap="none" spc="50" dirty="0">
              <a:ln w="11430">
                <a:noFill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4067944" y="4293096"/>
            <a:ext cx="1584176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cap="none" spc="50" dirty="0" smtClean="0">
                <a:ln w="11430">
                  <a:noFill/>
                </a:ln>
                <a:latin typeface="Century Schoolbook" panose="02040604050505020304" pitchFamily="18" charset="0"/>
              </a:rPr>
              <a:t>be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2915816" y="4869160"/>
            <a:ext cx="144016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 smtClean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next</a:t>
            </a:r>
            <a:endParaRPr lang="en-US" altLang="ja-JP" sz="3600" b="1" cap="none" spc="50" dirty="0" smtClean="0">
              <a:ln w="11430">
                <a:noFill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1368152" y="5661248"/>
            <a:ext cx="114374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 smtClean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will</a:t>
            </a:r>
            <a:endParaRPr lang="ja-JP" altLang="en-US" sz="3600" b="1" cap="none" spc="50" dirty="0">
              <a:ln w="11430">
                <a:noFill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2880320" y="5661248"/>
            <a:ext cx="1872208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cap="none" spc="50" dirty="0" smtClean="0">
                <a:ln w="11430">
                  <a:noFill/>
                </a:ln>
                <a:latin typeface="Century Schoolbook" panose="02040604050505020304" pitchFamily="18" charset="0"/>
              </a:rPr>
              <a:t>be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5076056" y="6165304"/>
            <a:ext cx="136815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cap="none" spc="50" dirty="0" smtClean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next</a:t>
            </a:r>
            <a:endParaRPr lang="ja-JP" altLang="en-US" sz="3600" b="1" cap="none" spc="50" dirty="0">
              <a:ln w="11430">
                <a:noFill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4716016" y="4869160"/>
            <a:ext cx="1584176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cap="none" spc="50" dirty="0" smtClean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week</a:t>
            </a:r>
          </a:p>
        </p:txBody>
      </p:sp>
      <p:sp>
        <p:nvSpPr>
          <p:cNvPr id="39" name="正方形/長方形 38"/>
          <p:cNvSpPr/>
          <p:nvPr/>
        </p:nvSpPr>
        <p:spPr>
          <a:xfrm>
            <a:off x="6876256" y="6167045"/>
            <a:ext cx="2052736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cap="none" spc="50" dirty="0" smtClean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week</a:t>
            </a:r>
            <a:endParaRPr lang="ja-JP" altLang="en-US" sz="3600" b="1" cap="none" spc="50" dirty="0">
              <a:ln w="11430">
                <a:noFill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6228184" y="1484784"/>
            <a:ext cx="1552921" cy="2091466"/>
            <a:chOff x="5868144" y="1553558"/>
            <a:chExt cx="1552921" cy="2091466"/>
          </a:xfrm>
        </p:grpSpPr>
        <p:pic>
          <p:nvPicPr>
            <p:cNvPr id="40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15422" y="1553558"/>
              <a:ext cx="1305643" cy="1618142"/>
            </a:xfrm>
            <a:prstGeom prst="rect">
              <a:avLst/>
            </a:prstGeom>
            <a:noFill/>
          </p:spPr>
        </p:pic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8144" y="2564904"/>
              <a:ext cx="1440160" cy="10801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626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" grpId="0" animBg="1"/>
      <p:bldP spid="24" grpId="0" animBg="1"/>
      <p:bldP spid="7" grpId="0"/>
      <p:bldP spid="9" grpId="0"/>
      <p:bldP spid="8" grpId="0"/>
      <p:bldP spid="10" grpId="0" animBg="1"/>
      <p:bldP spid="35" grpId="0" animBg="1"/>
      <p:bldP spid="36" grpId="0"/>
      <p:bldP spid="41" grpId="0"/>
      <p:bldP spid="22" grpId="0"/>
      <p:bldP spid="23" grpId="0"/>
      <p:bldP spid="25" grpId="0" animBg="1"/>
      <p:bldP spid="27" grpId="0"/>
      <p:bldP spid="28" grpId="0"/>
      <p:bldP spid="32" grpId="0"/>
      <p:bldP spid="33" grpId="0"/>
      <p:bldP spid="34" grpId="0"/>
      <p:bldP spid="38" grpId="0"/>
      <p:bldP spid="37" grpId="0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角丸四角形吹き出し 25"/>
          <p:cNvSpPr/>
          <p:nvPr/>
        </p:nvSpPr>
        <p:spPr>
          <a:xfrm>
            <a:off x="144016" y="4797152"/>
            <a:ext cx="8820472" cy="1198488"/>
          </a:xfrm>
          <a:prstGeom prst="wedgeRoundRectCallout">
            <a:avLst>
              <a:gd name="adj1" fmla="val -10955"/>
              <a:gd name="adj2" fmla="val -18615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右矢印 2"/>
          <p:cNvSpPr/>
          <p:nvPr/>
        </p:nvSpPr>
        <p:spPr>
          <a:xfrm>
            <a:off x="3203848" y="1484784"/>
            <a:ext cx="5760640" cy="2088232"/>
          </a:xfrm>
          <a:prstGeom prst="rightArrow">
            <a:avLst>
              <a:gd name="adj1" fmla="val 79261"/>
              <a:gd name="adj2" fmla="val 44389"/>
            </a:avLst>
          </a:prstGeom>
          <a:solidFill>
            <a:srgbClr val="FFFF00">
              <a:alpha val="4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 23"/>
          <p:cNvSpPr/>
          <p:nvPr/>
        </p:nvSpPr>
        <p:spPr>
          <a:xfrm>
            <a:off x="467544" y="1700807"/>
            <a:ext cx="2736304" cy="1656185"/>
          </a:xfrm>
          <a:prstGeom prst="roundRect">
            <a:avLst>
              <a:gd name="adj" fmla="val 563"/>
            </a:avLst>
          </a:prstGeom>
          <a:solidFill>
            <a:srgbClr val="00B0F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2" name="右矢印 1"/>
          <p:cNvSpPr/>
          <p:nvPr/>
        </p:nvSpPr>
        <p:spPr>
          <a:xfrm>
            <a:off x="467544" y="2276872"/>
            <a:ext cx="8568952" cy="364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1187624" y="1484783"/>
            <a:ext cx="72008" cy="2160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131840" y="1484783"/>
            <a:ext cx="72008" cy="20882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55576" y="620688"/>
            <a:ext cx="11288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p</a:t>
            </a:r>
            <a:r>
              <a:rPr lang="en-US" altLang="ja-JP" sz="2800" b="1" cap="none" spc="300" dirty="0" smtClean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ast</a:t>
            </a:r>
          </a:p>
          <a:p>
            <a:pPr algn="ctr"/>
            <a:r>
              <a:rPr lang="ja-JP" altLang="en-US" sz="2000" b="1" cap="none" spc="300" dirty="0" smtClean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（過去）</a:t>
            </a:r>
            <a:endParaRPr lang="ja-JP" altLang="en-US" sz="20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096318" y="404664"/>
            <a:ext cx="209704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000" b="1" cap="none" spc="300" dirty="0" smtClean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future</a:t>
            </a:r>
          </a:p>
          <a:p>
            <a:pPr algn="ctr"/>
            <a:r>
              <a:rPr lang="ja-JP" altLang="en-US" sz="2000" b="1" cap="none" spc="300" dirty="0" smtClean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（未来）</a:t>
            </a:r>
            <a:endParaRPr lang="ja-JP" altLang="en-US" sz="20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555776" y="406405"/>
            <a:ext cx="15327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spc="300" dirty="0" smtClean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now</a:t>
            </a:r>
            <a:endParaRPr lang="ja-JP" altLang="en-US" sz="44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7092280" y="1079656"/>
            <a:ext cx="72008" cy="2563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6012160" y="3573016"/>
            <a:ext cx="2664296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cap="none" spc="50" dirty="0" smtClean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tomorrow</a:t>
            </a:r>
            <a:endParaRPr lang="ja-JP" altLang="en-US" sz="3600" b="1" cap="none" spc="50" dirty="0">
              <a:ln w="11430">
                <a:noFill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3707904" y="0"/>
            <a:ext cx="4104456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b</a:t>
            </a:r>
            <a:r>
              <a:rPr lang="en-US" altLang="ja-JP" sz="3600" b="1" cap="none" spc="50" dirty="0" smtClean="0">
                <a:ln w="11430">
                  <a:noFill/>
                </a:ln>
                <a:latin typeface="Century Schoolbook" panose="02040604050505020304" pitchFamily="18" charset="0"/>
              </a:rPr>
              <a:t>e sunny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251520" y="5085184"/>
            <a:ext cx="849694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 smtClean="0">
                <a:ln w="11430">
                  <a:noFill/>
                </a:ln>
                <a:latin typeface="Century Schoolbook" panose="02040604050505020304" pitchFamily="18" charset="0"/>
              </a:rPr>
              <a:t>It</a:t>
            </a:r>
            <a:r>
              <a:rPr lang="en-US" altLang="ja-JP" sz="3600" b="1" cap="none" spc="50" dirty="0" smtClean="0">
                <a:ln w="11430">
                  <a:noFill/>
                </a:ln>
                <a:latin typeface="Century Schoolbook" panose="02040604050505020304" pitchFamily="18" charset="0"/>
              </a:rPr>
              <a:t> (        )(      ) sunny</a:t>
            </a:r>
            <a:r>
              <a:rPr lang="ja-JP" altLang="en-US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cap="none" spc="50" dirty="0" smtClean="0">
                <a:ln w="11430">
                  <a:noFill/>
                </a:ln>
                <a:latin typeface="Century Schoolbook" panose="02040604050505020304" pitchFamily="18" charset="0"/>
              </a:rPr>
              <a:t>(                    ).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1043608" y="5085184"/>
            <a:ext cx="114374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 smtClean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will</a:t>
            </a:r>
            <a:endParaRPr lang="ja-JP" altLang="en-US" sz="3600" b="1" cap="none" spc="50" dirty="0">
              <a:ln w="11430">
                <a:noFill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4" name="正方形/長方形 33"/>
          <p:cNvSpPr/>
          <p:nvPr/>
        </p:nvSpPr>
        <p:spPr>
          <a:xfrm flipH="1">
            <a:off x="2555776" y="5085184"/>
            <a:ext cx="100811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cap="none" spc="50" dirty="0" smtClean="0">
                <a:ln w="11430">
                  <a:noFill/>
                </a:ln>
                <a:latin typeface="Century Schoolbook" panose="02040604050505020304" pitchFamily="18" charset="0"/>
              </a:rPr>
              <a:t>be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5508104" y="5085184"/>
            <a:ext cx="2664296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cap="none" spc="50" dirty="0" smtClean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tomorrow</a:t>
            </a:r>
            <a:endParaRPr lang="ja-JP" altLang="en-US" sz="3600" b="1" cap="none" spc="50" dirty="0">
              <a:ln w="11430">
                <a:noFill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0" name="雲形吹き出し 9"/>
          <p:cNvSpPr/>
          <p:nvPr/>
        </p:nvSpPr>
        <p:spPr>
          <a:xfrm>
            <a:off x="5076056" y="1368152"/>
            <a:ext cx="3024336" cy="2204864"/>
          </a:xfrm>
          <a:prstGeom prst="cloudCallout">
            <a:avLst>
              <a:gd name="adj1" fmla="val -77089"/>
              <a:gd name="adj2" fmla="val -2113"/>
            </a:avLst>
          </a:prstGeom>
          <a:solidFill>
            <a:schemeClr val="bg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8144" y="1340768"/>
            <a:ext cx="2088232" cy="2088232"/>
          </a:xfrm>
          <a:prstGeom prst="rect">
            <a:avLst/>
          </a:prstGeom>
          <a:noFill/>
        </p:spPr>
      </p:pic>
      <p:grpSp>
        <p:nvGrpSpPr>
          <p:cNvPr id="5" name="グループ化 4"/>
          <p:cNvGrpSpPr/>
          <p:nvPr/>
        </p:nvGrpSpPr>
        <p:grpSpPr>
          <a:xfrm>
            <a:off x="2123728" y="1787375"/>
            <a:ext cx="2207568" cy="1536347"/>
            <a:chOff x="2123728" y="1787375"/>
            <a:chExt cx="2207568" cy="1536347"/>
          </a:xfrm>
        </p:grpSpPr>
        <p:pic>
          <p:nvPicPr>
            <p:cNvPr id="21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23728" y="1787375"/>
              <a:ext cx="2207568" cy="1536347"/>
            </a:xfrm>
            <a:prstGeom prst="rect">
              <a:avLst/>
            </a:prstGeom>
            <a:noFill/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3203848" y="1988840"/>
              <a:ext cx="1031586" cy="940981"/>
            </a:xfrm>
            <a:prstGeom prst="rect">
              <a:avLst/>
            </a:prstGeom>
            <a:noFill/>
          </p:spPr>
        </p:pic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5736" y="2132856"/>
              <a:ext cx="1043608" cy="7516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245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" grpId="0" animBg="1"/>
      <p:bldP spid="24" grpId="0" animBg="1"/>
      <p:bldP spid="7" grpId="0"/>
      <p:bldP spid="9" grpId="0"/>
      <p:bldP spid="8" grpId="0"/>
      <p:bldP spid="41" grpId="0"/>
      <p:bldP spid="22" grpId="0"/>
      <p:bldP spid="23" grpId="0"/>
      <p:bldP spid="33" grpId="0"/>
      <p:bldP spid="34" grpId="0"/>
      <p:bldP spid="39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角丸四角形 62"/>
          <p:cNvSpPr/>
          <p:nvPr/>
        </p:nvSpPr>
        <p:spPr>
          <a:xfrm>
            <a:off x="36512" y="4581128"/>
            <a:ext cx="9071992" cy="2232248"/>
          </a:xfrm>
          <a:prstGeom prst="roundRect">
            <a:avLst>
              <a:gd name="adj" fmla="val 4643"/>
            </a:avLst>
          </a:prstGeom>
          <a:solidFill>
            <a:srgbClr val="3333CC">
              <a:alpha val="2745"/>
            </a:srgbClr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0" y="4521314"/>
            <a:ext cx="16450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Point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0" y="5036403"/>
            <a:ext cx="874846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・未来を表す表現では、動詞の原形の前に </a:t>
            </a:r>
            <a:r>
              <a:rPr lang="en-US" altLang="ja-JP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will</a:t>
            </a:r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 を使います。</a:t>
            </a:r>
            <a:endParaRPr lang="en-US" altLang="ja-JP" sz="2400" b="1" dirty="0" smtClean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-36512" y="-87198"/>
            <a:ext cx="68531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000" b="1" dirty="0" smtClean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未来のことを表す表現－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will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107504" y="5426060"/>
            <a:ext cx="88924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→「</a:t>
            </a:r>
            <a:r>
              <a:rPr lang="en-US" altLang="ja-JP" sz="2800" b="1" dirty="0" smtClean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will + </a:t>
            </a:r>
            <a:r>
              <a:rPr lang="ja-JP" altLang="en-US" sz="2800" b="1" dirty="0" smtClean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動詞の原形</a:t>
            </a:r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」</a:t>
            </a:r>
            <a:r>
              <a:rPr lang="ja-JP" altLang="en-US" sz="2000" b="1" dirty="0" smtClean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で表します。</a:t>
            </a:r>
            <a:r>
              <a:rPr lang="en-US" altLang="ja-JP" sz="2000" b="1" dirty="0" smtClean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※</a:t>
            </a:r>
            <a:r>
              <a:rPr lang="ja-JP" altLang="en-US" sz="2000" b="1" dirty="0" smtClean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動詞に「</a:t>
            </a:r>
            <a:r>
              <a:rPr lang="en-US" altLang="ja-JP" sz="2000" b="1" dirty="0" smtClean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s</a:t>
            </a:r>
            <a:r>
              <a:rPr lang="ja-JP" altLang="en-US" sz="2000" b="1" dirty="0" smtClean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」など付かない。</a:t>
            </a:r>
            <a:endParaRPr lang="en-US" altLang="ja-JP" sz="2400" b="1" dirty="0" smtClean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1950188" y="5877272"/>
            <a:ext cx="1829724" cy="7200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35496" y="6021288"/>
            <a:ext cx="91085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200" b="1" dirty="0" smtClean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・訳は「～つもり・だろう」ですが、特に、主語が「</a:t>
            </a:r>
            <a:r>
              <a:rPr lang="en-US" altLang="ja-JP" sz="2200" b="1" dirty="0" smtClean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I</a:t>
            </a:r>
            <a:r>
              <a:rPr lang="ja-JP" altLang="en-US" sz="2200" b="1" dirty="0" smtClean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」のときには</a:t>
            </a:r>
            <a:endParaRPr lang="en-US" altLang="ja-JP" sz="2200" b="1" dirty="0" smtClean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  <a:p>
            <a:r>
              <a:rPr lang="en-US" altLang="ja-JP" sz="2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 </a:t>
            </a:r>
            <a:r>
              <a:rPr lang="ja-JP" altLang="en-US" sz="2200" b="1" dirty="0" smtClean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「</a:t>
            </a:r>
            <a:r>
              <a:rPr lang="ja-JP" altLang="en-US" sz="2200" b="1" dirty="0" err="1" smtClean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～します</a:t>
            </a:r>
            <a:r>
              <a:rPr lang="ja-JP" altLang="en-US" sz="2200" b="1" dirty="0" smtClean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」と考えた方が良いことが多いです。</a:t>
            </a:r>
            <a:endParaRPr lang="en-US" altLang="ja-JP" sz="2200" b="1" dirty="0" smtClean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28" name="右矢印 27"/>
          <p:cNvSpPr/>
          <p:nvPr/>
        </p:nvSpPr>
        <p:spPr>
          <a:xfrm>
            <a:off x="3131840" y="1196752"/>
            <a:ext cx="2571714" cy="1270143"/>
          </a:xfrm>
          <a:prstGeom prst="rightArrow">
            <a:avLst>
              <a:gd name="adj1" fmla="val 79261"/>
              <a:gd name="adj2" fmla="val 44389"/>
            </a:avLst>
          </a:prstGeom>
          <a:solidFill>
            <a:srgbClr val="FFFF00">
              <a:alpha val="4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角丸四角形 28"/>
          <p:cNvSpPr/>
          <p:nvPr/>
        </p:nvSpPr>
        <p:spPr>
          <a:xfrm>
            <a:off x="539552" y="1340768"/>
            <a:ext cx="2592288" cy="999900"/>
          </a:xfrm>
          <a:prstGeom prst="roundRect">
            <a:avLst>
              <a:gd name="adj" fmla="val 563"/>
            </a:avLst>
          </a:prstGeom>
          <a:solidFill>
            <a:srgbClr val="00B0F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30" name="右矢印 29"/>
          <p:cNvSpPr/>
          <p:nvPr/>
        </p:nvSpPr>
        <p:spPr>
          <a:xfrm>
            <a:off x="467544" y="1784708"/>
            <a:ext cx="7560840" cy="204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1187624" y="1052736"/>
            <a:ext cx="72008" cy="1529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3131840" y="1052736"/>
            <a:ext cx="45719" cy="1529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755576" y="476672"/>
            <a:ext cx="10081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2000" b="1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p</a:t>
            </a:r>
            <a:r>
              <a:rPr lang="en-US" altLang="ja-JP" sz="2000" b="1" cap="none" spc="300" dirty="0" smtClean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ast</a:t>
            </a:r>
          </a:p>
          <a:p>
            <a:pPr algn="ctr"/>
            <a:r>
              <a:rPr lang="ja-JP" altLang="en-US" sz="1200" b="1" cap="none" spc="300" dirty="0" smtClean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（過去）</a:t>
            </a:r>
            <a:endParaRPr lang="ja-JP" altLang="en-US" sz="12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5652120" y="404664"/>
            <a:ext cx="18722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2400" b="1" cap="none" spc="300" dirty="0" smtClean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future</a:t>
            </a:r>
          </a:p>
          <a:p>
            <a:pPr algn="ctr"/>
            <a:r>
              <a:rPr lang="ja-JP" altLang="en-US" sz="1200" b="1" cap="none" spc="300" dirty="0" smtClean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（未来）</a:t>
            </a:r>
            <a:endParaRPr lang="ja-JP" altLang="en-US" sz="12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2483768" y="404664"/>
            <a:ext cx="131676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2400" b="1" spc="300" dirty="0" smtClean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now</a:t>
            </a:r>
            <a:endParaRPr lang="ja-JP" altLang="en-US" sz="24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6444208" y="1124744"/>
            <a:ext cx="45719" cy="1430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38" name="雲形吹き出し 37"/>
          <p:cNvSpPr/>
          <p:nvPr/>
        </p:nvSpPr>
        <p:spPr>
          <a:xfrm>
            <a:off x="5508104" y="1124744"/>
            <a:ext cx="1800200" cy="1368152"/>
          </a:xfrm>
          <a:prstGeom prst="cloudCallout">
            <a:avLst>
              <a:gd name="adj1" fmla="val -152206"/>
              <a:gd name="adj2" fmla="val 1537"/>
            </a:avLst>
          </a:prstGeom>
          <a:solidFill>
            <a:schemeClr val="bg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1" name="図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620688"/>
            <a:ext cx="697862" cy="792088"/>
          </a:xfrm>
          <a:prstGeom prst="rect">
            <a:avLst/>
          </a:prstGeom>
        </p:spPr>
      </p:pic>
      <p:pic>
        <p:nvPicPr>
          <p:cNvPr id="43" name="Picture 14" descr="C:\Users\秀紀\AppData\Local\Microsoft\Windows\INetCache\IE\5FT45V8T\MC90041682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1268760"/>
            <a:ext cx="1080120" cy="1137039"/>
          </a:xfrm>
          <a:prstGeom prst="rect">
            <a:avLst/>
          </a:prstGeom>
          <a:noFill/>
        </p:spPr>
      </p:pic>
      <p:pic>
        <p:nvPicPr>
          <p:cNvPr id="50" name="Picture 2" descr="C:\Users\KASUGA_Hideki\AppData\Local\Microsoft\Windows\Temporary Internet Files\Content.IE5\DHLN04EU\MC900416656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1281244"/>
            <a:ext cx="1103891" cy="1139644"/>
          </a:xfrm>
          <a:prstGeom prst="rect">
            <a:avLst/>
          </a:prstGeom>
          <a:noFill/>
        </p:spPr>
      </p:pic>
      <p:sp>
        <p:nvSpPr>
          <p:cNvPr id="56" name="角丸四角形吹き出し 55"/>
          <p:cNvSpPr/>
          <p:nvPr/>
        </p:nvSpPr>
        <p:spPr>
          <a:xfrm>
            <a:off x="1007096" y="2996953"/>
            <a:ext cx="8029400" cy="648072"/>
          </a:xfrm>
          <a:prstGeom prst="wedgeRoundRectCallout">
            <a:avLst>
              <a:gd name="adj1" fmla="val -23659"/>
              <a:gd name="adj2" fmla="val -12960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7" name="正方形/長方形 56"/>
          <p:cNvSpPr/>
          <p:nvPr/>
        </p:nvSpPr>
        <p:spPr>
          <a:xfrm>
            <a:off x="1079104" y="2924944"/>
            <a:ext cx="849694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cap="none" spc="50" dirty="0" smtClean="0">
                <a:ln w="11430">
                  <a:noFill/>
                </a:ln>
                <a:latin typeface="Century Schoolbook" panose="02040604050505020304" pitchFamily="18" charset="0"/>
              </a:rPr>
              <a:t>I </a:t>
            </a:r>
            <a:r>
              <a:rPr lang="en-US" altLang="ja-JP" sz="3600" b="1" cap="none" spc="50" dirty="0" smtClean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will </a:t>
            </a:r>
            <a:r>
              <a:rPr lang="en-US" altLang="ja-JP" sz="3600" b="1" spc="50" dirty="0" smtClean="0">
                <a:ln w="11430">
                  <a:noFill/>
                </a:ln>
                <a:latin typeface="Century Schoolbook" panose="02040604050505020304" pitchFamily="18" charset="0"/>
              </a:rPr>
              <a:t>play the piano</a:t>
            </a:r>
            <a:r>
              <a:rPr lang="en-US" altLang="ja-JP" sz="3600" b="1" spc="50" dirty="0" smtClean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spc="50" dirty="0" smtClean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tomorrow</a:t>
            </a:r>
            <a:r>
              <a:rPr lang="en-US" altLang="ja-JP" sz="3600" b="1" spc="50" dirty="0" smtClean="0">
                <a:ln w="11430">
                  <a:noFill/>
                </a:ln>
                <a:latin typeface="Century Schoolbook" panose="02040604050505020304" pitchFamily="18" charset="0"/>
              </a:rPr>
              <a:t>.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58" name="正方形/長方形 57"/>
          <p:cNvSpPr/>
          <p:nvPr/>
        </p:nvSpPr>
        <p:spPr>
          <a:xfrm>
            <a:off x="6660232" y="2420888"/>
            <a:ext cx="1656184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2000" b="1" spc="50" dirty="0" smtClean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tomorrow</a:t>
            </a:r>
            <a:endParaRPr lang="ja-JP" altLang="en-US" sz="20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pic>
        <p:nvPicPr>
          <p:cNvPr id="59" name="Picture 2" descr="C:\Users\秀紀\AppData\Local\Microsoft\Windows\INetCache\IE\MYCM30UH\MC900355935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84667" y="2636912"/>
            <a:ext cx="713160" cy="1110423"/>
          </a:xfrm>
          <a:prstGeom prst="rect">
            <a:avLst/>
          </a:prstGeom>
          <a:noFill/>
        </p:spPr>
      </p:pic>
      <p:sp>
        <p:nvSpPr>
          <p:cNvPr id="60" name="上矢印 59"/>
          <p:cNvSpPr/>
          <p:nvPr/>
        </p:nvSpPr>
        <p:spPr>
          <a:xfrm rot="4478054" flipH="1">
            <a:off x="1404483" y="1619533"/>
            <a:ext cx="366252" cy="2073171"/>
          </a:xfrm>
          <a:prstGeom prst="upArrow">
            <a:avLst/>
          </a:prstGeom>
          <a:solidFill>
            <a:srgbClr val="FF0000">
              <a:alpha val="41000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角丸四角形吹き出し 60"/>
          <p:cNvSpPr/>
          <p:nvPr/>
        </p:nvSpPr>
        <p:spPr>
          <a:xfrm>
            <a:off x="251520" y="3859307"/>
            <a:ext cx="8784976" cy="648072"/>
          </a:xfrm>
          <a:prstGeom prst="wedgeRoundRectCallout">
            <a:avLst>
              <a:gd name="adj1" fmla="val -48082"/>
              <a:gd name="adj2" fmla="val -8686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2" name="正方形/長方形 61"/>
          <p:cNvSpPr/>
          <p:nvPr/>
        </p:nvSpPr>
        <p:spPr>
          <a:xfrm>
            <a:off x="395536" y="3789040"/>
            <a:ext cx="8696409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S</a:t>
            </a:r>
            <a:r>
              <a:rPr lang="en-US" altLang="ja-JP" sz="3600" b="1" spc="50" dirty="0" smtClean="0">
                <a:ln w="11430">
                  <a:noFill/>
                </a:ln>
                <a:latin typeface="Century Schoolbook" panose="02040604050505020304" pitchFamily="18" charset="0"/>
              </a:rPr>
              <a:t>he</a:t>
            </a:r>
            <a:r>
              <a:rPr lang="en-US" altLang="ja-JP" sz="3600" b="1" cap="none" spc="50" dirty="0" smtClean="0">
                <a:ln w="11430">
                  <a:noFill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cap="none" spc="50" dirty="0" smtClean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will </a:t>
            </a:r>
            <a:r>
              <a:rPr lang="en-US" altLang="ja-JP" sz="3600" b="1" spc="50" dirty="0" smtClean="0">
                <a:ln w="11430">
                  <a:noFill/>
                </a:ln>
                <a:latin typeface="Century Schoolbook" panose="02040604050505020304" pitchFamily="18" charset="0"/>
              </a:rPr>
              <a:t>play the piano</a:t>
            </a:r>
            <a:r>
              <a:rPr lang="en-US" altLang="ja-JP" sz="3600" b="1" spc="50" dirty="0" smtClean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spc="50" dirty="0" smtClean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tomorrow</a:t>
            </a:r>
            <a:r>
              <a:rPr lang="en-US" altLang="ja-JP" sz="3600" b="1" spc="50" dirty="0" smtClean="0">
                <a:ln w="11430">
                  <a:noFill/>
                </a:ln>
                <a:latin typeface="Century Schoolbook" panose="02040604050505020304" pitchFamily="18" charset="0"/>
              </a:rPr>
              <a:t>.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2557791" y="3501008"/>
            <a:ext cx="1150113" cy="72008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64" name="正方形/長方形 63"/>
          <p:cNvSpPr/>
          <p:nvPr/>
        </p:nvSpPr>
        <p:spPr>
          <a:xfrm>
            <a:off x="2557791" y="4365104"/>
            <a:ext cx="1150113" cy="72008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940152" y="5013176"/>
            <a:ext cx="792088" cy="504056"/>
          </a:xfrm>
          <a:prstGeom prst="rect">
            <a:avLst/>
          </a:prstGeom>
          <a:solidFill>
            <a:srgbClr val="FF0066">
              <a:alpha val="2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正方形/長方形 64"/>
          <p:cNvSpPr/>
          <p:nvPr/>
        </p:nvSpPr>
        <p:spPr>
          <a:xfrm>
            <a:off x="1405663" y="2996952"/>
            <a:ext cx="1150113" cy="504056"/>
          </a:xfrm>
          <a:prstGeom prst="rect">
            <a:avLst/>
          </a:prstGeom>
          <a:solidFill>
            <a:srgbClr val="FF0066">
              <a:alpha val="2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正方形/長方形 65"/>
          <p:cNvSpPr/>
          <p:nvPr/>
        </p:nvSpPr>
        <p:spPr>
          <a:xfrm>
            <a:off x="1405663" y="3861048"/>
            <a:ext cx="1150113" cy="504056"/>
          </a:xfrm>
          <a:prstGeom prst="rect">
            <a:avLst/>
          </a:prstGeom>
          <a:solidFill>
            <a:srgbClr val="FF0066">
              <a:alpha val="2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78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右矢印 2"/>
          <p:cNvSpPr/>
          <p:nvPr/>
        </p:nvSpPr>
        <p:spPr>
          <a:xfrm>
            <a:off x="3203848" y="692696"/>
            <a:ext cx="5760640" cy="3384376"/>
          </a:xfrm>
          <a:prstGeom prst="rightArrow">
            <a:avLst>
              <a:gd name="adj1" fmla="val 79261"/>
              <a:gd name="adj2" fmla="val 44389"/>
            </a:avLst>
          </a:prstGeom>
          <a:solidFill>
            <a:srgbClr val="FFFF00">
              <a:alpha val="4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 23"/>
          <p:cNvSpPr/>
          <p:nvPr/>
        </p:nvSpPr>
        <p:spPr>
          <a:xfrm>
            <a:off x="467544" y="1052736"/>
            <a:ext cx="2736304" cy="2664297"/>
          </a:xfrm>
          <a:prstGeom prst="roundRect">
            <a:avLst>
              <a:gd name="adj" fmla="val 563"/>
            </a:avLst>
          </a:prstGeom>
          <a:solidFill>
            <a:srgbClr val="00B0F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2" name="右矢印 1"/>
          <p:cNvSpPr/>
          <p:nvPr/>
        </p:nvSpPr>
        <p:spPr>
          <a:xfrm>
            <a:off x="467544" y="2924944"/>
            <a:ext cx="8568952" cy="364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1187624" y="908720"/>
            <a:ext cx="72008" cy="2853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131840" y="908720"/>
            <a:ext cx="72008" cy="2853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55576" y="-27384"/>
            <a:ext cx="11288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p</a:t>
            </a:r>
            <a:r>
              <a:rPr lang="en-US" altLang="ja-JP" sz="2800" b="1" cap="none" spc="300" dirty="0" smtClean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ast</a:t>
            </a:r>
          </a:p>
          <a:p>
            <a:pPr algn="ctr"/>
            <a:r>
              <a:rPr lang="ja-JP" altLang="en-US" sz="2000" b="1" cap="none" spc="300" dirty="0" smtClean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（過去）</a:t>
            </a:r>
            <a:endParaRPr lang="ja-JP" altLang="en-US" sz="20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300192" y="-171400"/>
            <a:ext cx="2265364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cap="none" spc="300" dirty="0" smtClean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future</a:t>
            </a:r>
          </a:p>
          <a:p>
            <a:pPr algn="ctr"/>
            <a:r>
              <a:rPr lang="ja-JP" altLang="en-US" sz="2400" b="1" cap="none" spc="300" dirty="0" smtClean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（未来）</a:t>
            </a:r>
            <a:endParaRPr lang="ja-JP" altLang="en-US" sz="24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535152" y="-99392"/>
            <a:ext cx="15327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spc="300" dirty="0" smtClean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now</a:t>
            </a:r>
            <a:endParaRPr lang="ja-JP" altLang="en-US" sz="44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7092280" y="1052736"/>
            <a:ext cx="72008" cy="2853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10" name="雲形吹き出し 9"/>
          <p:cNvSpPr/>
          <p:nvPr/>
        </p:nvSpPr>
        <p:spPr>
          <a:xfrm>
            <a:off x="4932040" y="980728"/>
            <a:ext cx="4032448" cy="2996952"/>
          </a:xfrm>
          <a:prstGeom prst="cloudCallout">
            <a:avLst>
              <a:gd name="adj1" fmla="val -73193"/>
              <a:gd name="adj2" fmla="val -17028"/>
            </a:avLst>
          </a:prstGeom>
          <a:solidFill>
            <a:schemeClr val="bg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76672"/>
            <a:ext cx="864096" cy="980767"/>
          </a:xfrm>
          <a:prstGeom prst="rect">
            <a:avLst/>
          </a:prstGeom>
        </p:spPr>
      </p:pic>
      <p:pic>
        <p:nvPicPr>
          <p:cNvPr id="25" name="Picture 14" descr="C:\Users\秀紀\AppData\Local\Microsoft\Windows\INetCache\IE\5FT45V8T\MC90041682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484784"/>
            <a:ext cx="1509674" cy="1589227"/>
          </a:xfrm>
          <a:prstGeom prst="rect">
            <a:avLst/>
          </a:prstGeom>
          <a:noFill/>
        </p:spPr>
      </p:pic>
      <p:pic>
        <p:nvPicPr>
          <p:cNvPr id="28" name="Picture 2" descr="C:\Users\KASUGA_Hideki\AppData\Local\Microsoft\Windows\Temporary Internet Files\Content.IE5\DHLN04EU\MC90041665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268760"/>
            <a:ext cx="2160240" cy="2230207"/>
          </a:xfrm>
          <a:prstGeom prst="rect">
            <a:avLst/>
          </a:prstGeom>
          <a:noFill/>
        </p:spPr>
      </p:pic>
      <p:sp>
        <p:nvSpPr>
          <p:cNvPr id="35" name="角丸四角形吹き出し 34"/>
          <p:cNvSpPr/>
          <p:nvPr/>
        </p:nvSpPr>
        <p:spPr>
          <a:xfrm>
            <a:off x="107504" y="4941168"/>
            <a:ext cx="9002750" cy="1409340"/>
          </a:xfrm>
          <a:prstGeom prst="wedgeRoundRectCallout">
            <a:avLst>
              <a:gd name="adj1" fmla="val -16219"/>
              <a:gd name="adj2" fmla="val -18838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6" name="正方形/長方形 35"/>
          <p:cNvSpPr/>
          <p:nvPr/>
        </p:nvSpPr>
        <p:spPr>
          <a:xfrm>
            <a:off x="756258" y="5421541"/>
            <a:ext cx="792088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cap="none" spc="50" dirty="0" smtClean="0">
                <a:ln w="11430">
                  <a:noFill/>
                </a:ln>
                <a:latin typeface="Century Schoolbook" panose="02040604050505020304" pitchFamily="18" charset="0"/>
              </a:rPr>
              <a:t>I </a:t>
            </a:r>
            <a:r>
              <a:rPr lang="en-US" altLang="ja-JP" sz="3600" b="1" cap="none" spc="50" dirty="0" smtClean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will </a:t>
            </a:r>
            <a:r>
              <a:rPr lang="en-US" altLang="ja-JP" sz="3600" b="1" spc="50" dirty="0" smtClean="0">
                <a:ln w="11430">
                  <a:noFill/>
                </a:ln>
                <a:latin typeface="Century Schoolbook" panose="02040604050505020304" pitchFamily="18" charset="0"/>
              </a:rPr>
              <a:t>play the piano</a:t>
            </a:r>
            <a:r>
              <a:rPr lang="en-US" altLang="ja-JP" sz="3600" b="1" spc="50" dirty="0" smtClean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spc="50" dirty="0" smtClean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tomorrow</a:t>
            </a:r>
            <a:r>
              <a:rPr lang="en-US" altLang="ja-JP" sz="3600" b="1" spc="50" dirty="0" smtClean="0">
                <a:ln w="11430">
                  <a:noFill/>
                </a:ln>
                <a:latin typeface="Century Schoolbook" panose="02040604050505020304" pitchFamily="18" charset="0"/>
              </a:rPr>
              <a:t>.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5796136" y="3933056"/>
            <a:ext cx="2799928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 smtClean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tomorrow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59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  <p:bldP spid="7" grpId="0"/>
      <p:bldP spid="9" grpId="0"/>
      <p:bldP spid="8" grpId="0"/>
      <p:bldP spid="10" grpId="0" animBg="1"/>
      <p:bldP spid="35" grpId="0" animBg="1"/>
      <p:bldP spid="36" grpId="0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右矢印 2"/>
          <p:cNvSpPr/>
          <p:nvPr/>
        </p:nvSpPr>
        <p:spPr>
          <a:xfrm>
            <a:off x="3203848" y="692696"/>
            <a:ext cx="5760640" cy="3384376"/>
          </a:xfrm>
          <a:prstGeom prst="rightArrow">
            <a:avLst>
              <a:gd name="adj1" fmla="val 79261"/>
              <a:gd name="adj2" fmla="val 44389"/>
            </a:avLst>
          </a:prstGeom>
          <a:solidFill>
            <a:srgbClr val="FFFF00">
              <a:alpha val="4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 23"/>
          <p:cNvSpPr/>
          <p:nvPr/>
        </p:nvSpPr>
        <p:spPr>
          <a:xfrm>
            <a:off x="467544" y="1052736"/>
            <a:ext cx="2736304" cy="2664297"/>
          </a:xfrm>
          <a:prstGeom prst="roundRect">
            <a:avLst>
              <a:gd name="adj" fmla="val 563"/>
            </a:avLst>
          </a:prstGeom>
          <a:solidFill>
            <a:srgbClr val="00B0F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2" name="右矢印 1"/>
          <p:cNvSpPr/>
          <p:nvPr/>
        </p:nvSpPr>
        <p:spPr>
          <a:xfrm>
            <a:off x="467544" y="2924944"/>
            <a:ext cx="8568952" cy="364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1187624" y="908720"/>
            <a:ext cx="72008" cy="2853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131840" y="908720"/>
            <a:ext cx="72008" cy="2853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55576" y="-27384"/>
            <a:ext cx="11288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p</a:t>
            </a:r>
            <a:r>
              <a:rPr lang="en-US" altLang="ja-JP" sz="2800" b="1" cap="none" spc="300" dirty="0" smtClean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ast</a:t>
            </a:r>
          </a:p>
          <a:p>
            <a:pPr algn="ctr"/>
            <a:r>
              <a:rPr lang="ja-JP" altLang="en-US" sz="2000" b="1" cap="none" spc="300" dirty="0" smtClean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（過去）</a:t>
            </a:r>
            <a:endParaRPr lang="ja-JP" altLang="en-US" sz="20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300192" y="-171400"/>
            <a:ext cx="2265364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cap="none" spc="300" dirty="0" smtClean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future</a:t>
            </a:r>
          </a:p>
          <a:p>
            <a:pPr algn="ctr"/>
            <a:r>
              <a:rPr lang="ja-JP" altLang="en-US" sz="2400" b="1" cap="none" spc="300" dirty="0" smtClean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（未来）</a:t>
            </a:r>
            <a:endParaRPr lang="ja-JP" altLang="en-US" sz="24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535152" y="-99392"/>
            <a:ext cx="15327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spc="300" dirty="0" smtClean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now</a:t>
            </a:r>
            <a:endParaRPr lang="ja-JP" altLang="en-US" sz="44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7092280" y="1052736"/>
            <a:ext cx="72008" cy="2853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10" name="雲形吹き出し 9"/>
          <p:cNvSpPr/>
          <p:nvPr/>
        </p:nvSpPr>
        <p:spPr>
          <a:xfrm>
            <a:off x="4932040" y="980728"/>
            <a:ext cx="4032448" cy="2996952"/>
          </a:xfrm>
          <a:prstGeom prst="cloudCallout">
            <a:avLst>
              <a:gd name="adj1" fmla="val -73193"/>
              <a:gd name="adj2" fmla="val -17028"/>
            </a:avLst>
          </a:prstGeom>
          <a:solidFill>
            <a:schemeClr val="bg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76672"/>
            <a:ext cx="864096" cy="980767"/>
          </a:xfrm>
          <a:prstGeom prst="rect">
            <a:avLst/>
          </a:prstGeom>
        </p:spPr>
      </p:pic>
      <p:pic>
        <p:nvPicPr>
          <p:cNvPr id="25" name="Picture 1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5991" y="1484784"/>
            <a:ext cx="1397195" cy="1589227"/>
          </a:xfrm>
          <a:prstGeom prst="rect">
            <a:avLst/>
          </a:prstGeom>
          <a:noFill/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4208" y="1340768"/>
            <a:ext cx="1456603" cy="2230207"/>
          </a:xfrm>
          <a:prstGeom prst="rect">
            <a:avLst/>
          </a:prstGeom>
          <a:noFill/>
        </p:spPr>
      </p:pic>
      <p:sp>
        <p:nvSpPr>
          <p:cNvPr id="35" name="角丸四角形吹き出し 34"/>
          <p:cNvSpPr/>
          <p:nvPr/>
        </p:nvSpPr>
        <p:spPr>
          <a:xfrm>
            <a:off x="107504" y="4941168"/>
            <a:ext cx="9002750" cy="1409340"/>
          </a:xfrm>
          <a:prstGeom prst="wedgeRoundRectCallout">
            <a:avLst>
              <a:gd name="adj1" fmla="val -16219"/>
              <a:gd name="adj2" fmla="val -18838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6" name="正方形/長方形 35"/>
          <p:cNvSpPr/>
          <p:nvPr/>
        </p:nvSpPr>
        <p:spPr>
          <a:xfrm>
            <a:off x="756258" y="5421541"/>
            <a:ext cx="792088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cap="none" spc="50" dirty="0" smtClean="0">
                <a:ln w="11430">
                  <a:noFill/>
                </a:ln>
                <a:latin typeface="Century Schoolbook" panose="02040604050505020304" pitchFamily="18" charset="0"/>
              </a:rPr>
              <a:t>I </a:t>
            </a:r>
            <a:r>
              <a:rPr lang="en-US" altLang="ja-JP" sz="3600" b="1" cap="none" spc="50" dirty="0" smtClean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will </a:t>
            </a:r>
            <a:r>
              <a:rPr lang="en-US" altLang="ja-JP" sz="3600" b="1" spc="50" dirty="0" smtClean="0">
                <a:ln w="11430">
                  <a:noFill/>
                </a:ln>
                <a:latin typeface="Century Schoolbook" panose="02040604050505020304" pitchFamily="18" charset="0"/>
              </a:rPr>
              <a:t>play baseball</a:t>
            </a:r>
            <a:r>
              <a:rPr lang="en-US" altLang="ja-JP" sz="3600" b="1" spc="50" dirty="0" smtClean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spc="50" dirty="0" smtClean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tomorrow</a:t>
            </a:r>
            <a:r>
              <a:rPr lang="en-US" altLang="ja-JP" sz="3600" b="1" spc="50" dirty="0" smtClean="0">
                <a:ln w="11430">
                  <a:noFill/>
                </a:ln>
                <a:latin typeface="Century Schoolbook" panose="02040604050505020304" pitchFamily="18" charset="0"/>
              </a:rPr>
              <a:t>.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5796136" y="3933056"/>
            <a:ext cx="2799928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 smtClean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tomorrow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00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  <p:bldP spid="7" grpId="0"/>
      <p:bldP spid="9" grpId="0"/>
      <p:bldP spid="8" grpId="0"/>
      <p:bldP spid="10" grpId="0" animBg="1"/>
      <p:bldP spid="35" grpId="0" animBg="1"/>
      <p:bldP spid="36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秀紀\AppData\Local\Microsoft\Windows\INetCache\IE\MYCM30UH\MC90035593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4509120"/>
            <a:ext cx="1226210" cy="1909267"/>
          </a:xfrm>
          <a:prstGeom prst="rect">
            <a:avLst/>
          </a:prstGeom>
          <a:noFill/>
        </p:spPr>
      </p:pic>
      <p:sp>
        <p:nvSpPr>
          <p:cNvPr id="3" name="右矢印 2"/>
          <p:cNvSpPr/>
          <p:nvPr/>
        </p:nvSpPr>
        <p:spPr>
          <a:xfrm>
            <a:off x="3203848" y="692696"/>
            <a:ext cx="5760640" cy="3384376"/>
          </a:xfrm>
          <a:prstGeom prst="rightArrow">
            <a:avLst>
              <a:gd name="adj1" fmla="val 79261"/>
              <a:gd name="adj2" fmla="val 44389"/>
            </a:avLst>
          </a:prstGeom>
          <a:solidFill>
            <a:srgbClr val="FFFF00">
              <a:alpha val="4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 23"/>
          <p:cNvSpPr/>
          <p:nvPr/>
        </p:nvSpPr>
        <p:spPr>
          <a:xfrm>
            <a:off x="467544" y="1052736"/>
            <a:ext cx="2736304" cy="2664297"/>
          </a:xfrm>
          <a:prstGeom prst="roundRect">
            <a:avLst>
              <a:gd name="adj" fmla="val 563"/>
            </a:avLst>
          </a:prstGeom>
          <a:solidFill>
            <a:srgbClr val="00B0F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2" name="右矢印 1"/>
          <p:cNvSpPr/>
          <p:nvPr/>
        </p:nvSpPr>
        <p:spPr>
          <a:xfrm>
            <a:off x="467544" y="2924944"/>
            <a:ext cx="8568952" cy="364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1187624" y="908720"/>
            <a:ext cx="72008" cy="2853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131840" y="908720"/>
            <a:ext cx="72008" cy="2853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55576" y="-27384"/>
            <a:ext cx="11288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p</a:t>
            </a:r>
            <a:r>
              <a:rPr lang="en-US" altLang="ja-JP" sz="2800" b="1" cap="none" spc="300" dirty="0" smtClean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ast</a:t>
            </a:r>
          </a:p>
          <a:p>
            <a:pPr algn="ctr"/>
            <a:r>
              <a:rPr lang="ja-JP" altLang="en-US" sz="2000" b="1" cap="none" spc="300" dirty="0" smtClean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（過去）</a:t>
            </a:r>
            <a:endParaRPr lang="ja-JP" altLang="en-US" sz="20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300192" y="-171400"/>
            <a:ext cx="2265364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cap="none" spc="300" dirty="0" smtClean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future</a:t>
            </a:r>
          </a:p>
          <a:p>
            <a:pPr algn="ctr"/>
            <a:r>
              <a:rPr lang="ja-JP" altLang="en-US" sz="2400" b="1" cap="none" spc="300" dirty="0" smtClean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（未来）</a:t>
            </a:r>
            <a:endParaRPr lang="ja-JP" altLang="en-US" sz="24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535152" y="-99392"/>
            <a:ext cx="15327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spc="300" dirty="0" smtClean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now</a:t>
            </a:r>
            <a:endParaRPr lang="ja-JP" altLang="en-US" sz="44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7092280" y="1052736"/>
            <a:ext cx="72008" cy="2853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10" name="雲形吹き出し 9"/>
          <p:cNvSpPr/>
          <p:nvPr/>
        </p:nvSpPr>
        <p:spPr>
          <a:xfrm>
            <a:off x="4932040" y="980728"/>
            <a:ext cx="4032448" cy="2996952"/>
          </a:xfrm>
          <a:prstGeom prst="cloudCallout">
            <a:avLst>
              <a:gd name="adj1" fmla="val -73193"/>
              <a:gd name="adj2" fmla="val -17028"/>
            </a:avLst>
          </a:prstGeom>
          <a:solidFill>
            <a:schemeClr val="bg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76672"/>
            <a:ext cx="864096" cy="980767"/>
          </a:xfrm>
          <a:prstGeom prst="rect">
            <a:avLst/>
          </a:prstGeom>
        </p:spPr>
      </p:pic>
      <p:pic>
        <p:nvPicPr>
          <p:cNvPr id="25" name="Picture 1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5991" y="1484784"/>
            <a:ext cx="1397195" cy="1589227"/>
          </a:xfrm>
          <a:prstGeom prst="rect">
            <a:avLst/>
          </a:prstGeom>
          <a:noFill/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4208" y="1340768"/>
            <a:ext cx="1456603" cy="2230207"/>
          </a:xfrm>
          <a:prstGeom prst="rect">
            <a:avLst/>
          </a:prstGeom>
          <a:noFill/>
        </p:spPr>
      </p:pic>
      <p:sp>
        <p:nvSpPr>
          <p:cNvPr id="35" name="角丸四角形吹き出し 34"/>
          <p:cNvSpPr/>
          <p:nvPr/>
        </p:nvSpPr>
        <p:spPr>
          <a:xfrm>
            <a:off x="1115616" y="5013176"/>
            <a:ext cx="7922630" cy="1409340"/>
          </a:xfrm>
          <a:prstGeom prst="wedgeRoundRectCallout">
            <a:avLst>
              <a:gd name="adj1" fmla="val -53755"/>
              <a:gd name="adj2" fmla="val -2101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6" name="正方形/長方形 35"/>
          <p:cNvSpPr/>
          <p:nvPr/>
        </p:nvSpPr>
        <p:spPr>
          <a:xfrm>
            <a:off x="1060167" y="5373216"/>
            <a:ext cx="8064896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 smtClean="0">
                <a:ln w="11430">
                  <a:noFill/>
                </a:ln>
                <a:latin typeface="Century Schoolbook" panose="02040604050505020304" pitchFamily="18" charset="0"/>
              </a:rPr>
              <a:t>He</a:t>
            </a:r>
            <a:r>
              <a:rPr lang="en-US" altLang="ja-JP" sz="3600" b="1" cap="none" spc="50" dirty="0" smtClean="0">
                <a:ln w="11430">
                  <a:noFill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cap="none" spc="50" dirty="0" smtClean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will </a:t>
            </a:r>
            <a:r>
              <a:rPr lang="en-US" altLang="ja-JP" sz="3600" b="1" spc="50" dirty="0" smtClean="0">
                <a:ln w="11430">
                  <a:noFill/>
                </a:ln>
                <a:latin typeface="Century Schoolbook" panose="02040604050505020304" pitchFamily="18" charset="0"/>
              </a:rPr>
              <a:t>play baseball</a:t>
            </a:r>
            <a:r>
              <a:rPr lang="en-US" altLang="ja-JP" sz="3600" b="1" spc="50" dirty="0" smtClean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spc="50" dirty="0" smtClean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tomorrow</a:t>
            </a:r>
            <a:r>
              <a:rPr lang="en-US" altLang="ja-JP" sz="3600" b="1" spc="50" dirty="0" smtClean="0">
                <a:ln w="11430">
                  <a:noFill/>
                </a:ln>
                <a:latin typeface="Century Schoolbook" panose="02040604050505020304" pitchFamily="18" charset="0"/>
              </a:rPr>
              <a:t>.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5796136" y="3933056"/>
            <a:ext cx="2799928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 smtClean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tomorrow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4" name="上矢印 3"/>
          <p:cNvSpPr/>
          <p:nvPr/>
        </p:nvSpPr>
        <p:spPr>
          <a:xfrm rot="3069722">
            <a:off x="1730094" y="3177557"/>
            <a:ext cx="504056" cy="1944216"/>
          </a:xfrm>
          <a:prstGeom prst="upArrow">
            <a:avLst/>
          </a:prstGeom>
          <a:solidFill>
            <a:srgbClr val="FF0000">
              <a:alpha val="41000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296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  <p:bldP spid="7" grpId="0"/>
      <p:bldP spid="9" grpId="0"/>
      <p:bldP spid="8" grpId="0"/>
      <p:bldP spid="10" grpId="0" animBg="1"/>
      <p:bldP spid="35" grpId="0" animBg="1"/>
      <p:bldP spid="36" grpId="0"/>
      <p:bldP spid="41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角丸四角形 62"/>
          <p:cNvSpPr/>
          <p:nvPr/>
        </p:nvSpPr>
        <p:spPr>
          <a:xfrm>
            <a:off x="36512" y="4581128"/>
            <a:ext cx="9071992" cy="2232248"/>
          </a:xfrm>
          <a:prstGeom prst="roundRect">
            <a:avLst>
              <a:gd name="adj" fmla="val 4643"/>
            </a:avLst>
          </a:prstGeom>
          <a:solidFill>
            <a:srgbClr val="3333CC">
              <a:alpha val="2745"/>
            </a:srgbClr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0" y="4521314"/>
            <a:ext cx="16450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Point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0" y="5036403"/>
            <a:ext cx="874846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・未来を表す表現では、動詞の原形の前に </a:t>
            </a:r>
            <a:r>
              <a:rPr lang="en-US" altLang="ja-JP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will</a:t>
            </a:r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 を使います。</a:t>
            </a:r>
            <a:endParaRPr lang="en-US" altLang="ja-JP" sz="2400" b="1" dirty="0" smtClean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-36512" y="-87198"/>
            <a:ext cx="68531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000" b="1" dirty="0" smtClean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未来のことを表す表現－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will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107504" y="5426060"/>
            <a:ext cx="88924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→「</a:t>
            </a:r>
            <a:r>
              <a:rPr lang="en-US" altLang="ja-JP" sz="2800" b="1" dirty="0" smtClean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will + </a:t>
            </a:r>
            <a:r>
              <a:rPr lang="ja-JP" altLang="en-US" sz="2800" b="1" dirty="0" smtClean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動詞の原形</a:t>
            </a:r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」</a:t>
            </a:r>
            <a:r>
              <a:rPr lang="ja-JP" altLang="en-US" sz="2000" b="1" dirty="0" smtClean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で表します。</a:t>
            </a:r>
            <a:r>
              <a:rPr lang="en-US" altLang="ja-JP" sz="2000" b="1" dirty="0" smtClean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※</a:t>
            </a:r>
            <a:r>
              <a:rPr lang="ja-JP" altLang="en-US" sz="2000" b="1" dirty="0" smtClean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動詞に「</a:t>
            </a:r>
            <a:r>
              <a:rPr lang="en-US" altLang="ja-JP" sz="2000" b="1" dirty="0" smtClean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s</a:t>
            </a:r>
            <a:r>
              <a:rPr lang="ja-JP" altLang="en-US" sz="2000" b="1" dirty="0" smtClean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」など付かない。</a:t>
            </a:r>
            <a:endParaRPr lang="en-US" altLang="ja-JP" sz="2400" b="1" dirty="0" smtClean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1950188" y="5877272"/>
            <a:ext cx="1829724" cy="7200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35496" y="6021288"/>
            <a:ext cx="91085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・訳は「～つもり・だろう」ですが、特に、主語が「</a:t>
            </a:r>
            <a:r>
              <a:rPr lang="en-US" altLang="ja-JP" sz="2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I</a:t>
            </a:r>
            <a:r>
              <a:rPr lang="ja-JP" altLang="en-US" sz="2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」のときには</a:t>
            </a:r>
            <a:endParaRPr lang="en-US" altLang="ja-JP" sz="22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  <a:p>
            <a:r>
              <a:rPr lang="en-US" altLang="ja-JP" sz="2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 </a:t>
            </a:r>
            <a:r>
              <a:rPr lang="ja-JP" altLang="en-US" sz="2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「</a:t>
            </a:r>
            <a:r>
              <a:rPr lang="ja-JP" altLang="en-US" sz="2200" b="1" dirty="0" err="1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～します</a:t>
            </a:r>
            <a:r>
              <a:rPr lang="ja-JP" altLang="en-US" sz="2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」と考えた方が良いことが多いです。</a:t>
            </a:r>
            <a:endParaRPr lang="en-US" altLang="ja-JP" sz="2200" b="1" dirty="0" smtClean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28" name="右矢印 27"/>
          <p:cNvSpPr/>
          <p:nvPr/>
        </p:nvSpPr>
        <p:spPr>
          <a:xfrm>
            <a:off x="3131840" y="1196752"/>
            <a:ext cx="2571714" cy="1270143"/>
          </a:xfrm>
          <a:prstGeom prst="rightArrow">
            <a:avLst>
              <a:gd name="adj1" fmla="val 79261"/>
              <a:gd name="adj2" fmla="val 44389"/>
            </a:avLst>
          </a:prstGeom>
          <a:solidFill>
            <a:srgbClr val="FFFF00">
              <a:alpha val="4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角丸四角形 28"/>
          <p:cNvSpPr/>
          <p:nvPr/>
        </p:nvSpPr>
        <p:spPr>
          <a:xfrm>
            <a:off x="539552" y="1340768"/>
            <a:ext cx="2592288" cy="999900"/>
          </a:xfrm>
          <a:prstGeom prst="roundRect">
            <a:avLst>
              <a:gd name="adj" fmla="val 563"/>
            </a:avLst>
          </a:prstGeom>
          <a:solidFill>
            <a:srgbClr val="00B0F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30" name="右矢印 29"/>
          <p:cNvSpPr/>
          <p:nvPr/>
        </p:nvSpPr>
        <p:spPr>
          <a:xfrm>
            <a:off x="467544" y="1784708"/>
            <a:ext cx="7560840" cy="204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1187624" y="1052736"/>
            <a:ext cx="72008" cy="1529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3131840" y="1052736"/>
            <a:ext cx="45719" cy="1529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755576" y="476672"/>
            <a:ext cx="10081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2000" b="1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p</a:t>
            </a:r>
            <a:r>
              <a:rPr lang="en-US" altLang="ja-JP" sz="2000" b="1" cap="none" spc="300" dirty="0" smtClean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ast</a:t>
            </a:r>
          </a:p>
          <a:p>
            <a:pPr algn="ctr"/>
            <a:r>
              <a:rPr lang="ja-JP" altLang="en-US" sz="1200" b="1" cap="none" spc="300" dirty="0" smtClean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（過去）</a:t>
            </a:r>
            <a:endParaRPr lang="ja-JP" altLang="en-US" sz="12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5652120" y="404664"/>
            <a:ext cx="18722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2400" b="1" cap="none" spc="300" dirty="0" smtClean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future</a:t>
            </a:r>
          </a:p>
          <a:p>
            <a:pPr algn="ctr"/>
            <a:r>
              <a:rPr lang="ja-JP" altLang="en-US" sz="1200" b="1" cap="none" spc="300" dirty="0" smtClean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（未来）</a:t>
            </a:r>
            <a:endParaRPr lang="ja-JP" altLang="en-US" sz="12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2483768" y="404664"/>
            <a:ext cx="131676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2400" b="1" spc="300" dirty="0" smtClean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now</a:t>
            </a:r>
            <a:endParaRPr lang="ja-JP" altLang="en-US" sz="24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6444208" y="1124744"/>
            <a:ext cx="45719" cy="1430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38" name="雲形吹き出し 37"/>
          <p:cNvSpPr/>
          <p:nvPr/>
        </p:nvSpPr>
        <p:spPr>
          <a:xfrm>
            <a:off x="5508104" y="1124744"/>
            <a:ext cx="1800200" cy="1368152"/>
          </a:xfrm>
          <a:prstGeom prst="cloudCallout">
            <a:avLst>
              <a:gd name="adj1" fmla="val -152206"/>
              <a:gd name="adj2" fmla="val 1537"/>
            </a:avLst>
          </a:prstGeom>
          <a:solidFill>
            <a:schemeClr val="bg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1" name="図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620688"/>
            <a:ext cx="697862" cy="792088"/>
          </a:xfrm>
          <a:prstGeom prst="rect">
            <a:avLst/>
          </a:prstGeom>
        </p:spPr>
      </p:pic>
      <p:pic>
        <p:nvPicPr>
          <p:cNvPr id="43" name="Picture 14" descr="C:\Users\秀紀\AppData\Local\Microsoft\Windows\INetCache\IE\5FT45V8T\MC90041682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1268760"/>
            <a:ext cx="1080120" cy="1137039"/>
          </a:xfrm>
          <a:prstGeom prst="rect">
            <a:avLst/>
          </a:prstGeom>
          <a:noFill/>
        </p:spPr>
      </p:pic>
      <p:pic>
        <p:nvPicPr>
          <p:cNvPr id="50" name="Picture 2" descr="C:\Users\KASUGA_Hideki\AppData\Local\Microsoft\Windows\Temporary Internet Files\Content.IE5\DHLN04EU\MC900416656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1281244"/>
            <a:ext cx="1103891" cy="1139644"/>
          </a:xfrm>
          <a:prstGeom prst="rect">
            <a:avLst/>
          </a:prstGeom>
          <a:noFill/>
        </p:spPr>
      </p:pic>
      <p:sp>
        <p:nvSpPr>
          <p:cNvPr id="56" name="角丸四角形吹き出し 55"/>
          <p:cNvSpPr/>
          <p:nvPr/>
        </p:nvSpPr>
        <p:spPr>
          <a:xfrm>
            <a:off x="1007096" y="2996953"/>
            <a:ext cx="8029400" cy="648072"/>
          </a:xfrm>
          <a:prstGeom prst="wedgeRoundRectCallout">
            <a:avLst>
              <a:gd name="adj1" fmla="val -23659"/>
              <a:gd name="adj2" fmla="val -12960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7" name="正方形/長方形 56"/>
          <p:cNvSpPr/>
          <p:nvPr/>
        </p:nvSpPr>
        <p:spPr>
          <a:xfrm>
            <a:off x="1079104" y="2924944"/>
            <a:ext cx="849694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cap="none" spc="50" dirty="0" smtClean="0">
                <a:ln w="11430">
                  <a:noFill/>
                </a:ln>
                <a:latin typeface="Century Schoolbook" panose="02040604050505020304" pitchFamily="18" charset="0"/>
              </a:rPr>
              <a:t>I </a:t>
            </a:r>
            <a:r>
              <a:rPr lang="en-US" altLang="ja-JP" sz="3600" b="1" cap="none" spc="50" dirty="0" smtClean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will </a:t>
            </a:r>
            <a:r>
              <a:rPr lang="en-US" altLang="ja-JP" sz="3600" b="1" spc="50" dirty="0" smtClean="0">
                <a:ln w="11430">
                  <a:noFill/>
                </a:ln>
                <a:latin typeface="Century Schoolbook" panose="02040604050505020304" pitchFamily="18" charset="0"/>
              </a:rPr>
              <a:t>play the piano</a:t>
            </a:r>
            <a:r>
              <a:rPr lang="en-US" altLang="ja-JP" sz="3600" b="1" spc="50" dirty="0" smtClean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spc="50" dirty="0" smtClean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tomorrow</a:t>
            </a:r>
            <a:r>
              <a:rPr lang="en-US" altLang="ja-JP" sz="3600" b="1" spc="50" dirty="0" smtClean="0">
                <a:ln w="11430">
                  <a:noFill/>
                </a:ln>
                <a:latin typeface="Century Schoolbook" panose="02040604050505020304" pitchFamily="18" charset="0"/>
              </a:rPr>
              <a:t>.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58" name="正方形/長方形 57"/>
          <p:cNvSpPr/>
          <p:nvPr/>
        </p:nvSpPr>
        <p:spPr>
          <a:xfrm>
            <a:off x="6660232" y="2420888"/>
            <a:ext cx="1656184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2000" b="1" spc="50" dirty="0" smtClean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tomorrow</a:t>
            </a:r>
            <a:endParaRPr lang="ja-JP" altLang="en-US" sz="20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pic>
        <p:nvPicPr>
          <p:cNvPr id="59" name="Picture 2" descr="C:\Users\秀紀\AppData\Local\Microsoft\Windows\INetCache\IE\MYCM30UH\MC900355935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84667" y="2636912"/>
            <a:ext cx="713160" cy="1110423"/>
          </a:xfrm>
          <a:prstGeom prst="rect">
            <a:avLst/>
          </a:prstGeom>
          <a:noFill/>
        </p:spPr>
      </p:pic>
      <p:sp>
        <p:nvSpPr>
          <p:cNvPr id="60" name="上矢印 59"/>
          <p:cNvSpPr/>
          <p:nvPr/>
        </p:nvSpPr>
        <p:spPr>
          <a:xfrm rot="4478054" flipH="1">
            <a:off x="1404483" y="1619533"/>
            <a:ext cx="366252" cy="2073171"/>
          </a:xfrm>
          <a:prstGeom prst="upArrow">
            <a:avLst/>
          </a:prstGeom>
          <a:solidFill>
            <a:srgbClr val="FF0000">
              <a:alpha val="41000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角丸四角形吹き出し 60"/>
          <p:cNvSpPr/>
          <p:nvPr/>
        </p:nvSpPr>
        <p:spPr>
          <a:xfrm>
            <a:off x="251520" y="3859307"/>
            <a:ext cx="8784976" cy="648072"/>
          </a:xfrm>
          <a:prstGeom prst="wedgeRoundRectCallout">
            <a:avLst>
              <a:gd name="adj1" fmla="val -48082"/>
              <a:gd name="adj2" fmla="val -8686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2" name="正方形/長方形 61"/>
          <p:cNvSpPr/>
          <p:nvPr/>
        </p:nvSpPr>
        <p:spPr>
          <a:xfrm>
            <a:off x="395536" y="3789040"/>
            <a:ext cx="8696409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S</a:t>
            </a:r>
            <a:r>
              <a:rPr lang="en-US" altLang="ja-JP" sz="3600" b="1" spc="50" dirty="0" smtClean="0">
                <a:ln w="11430">
                  <a:noFill/>
                </a:ln>
                <a:latin typeface="Century Schoolbook" panose="02040604050505020304" pitchFamily="18" charset="0"/>
              </a:rPr>
              <a:t>he</a:t>
            </a:r>
            <a:r>
              <a:rPr lang="en-US" altLang="ja-JP" sz="3600" b="1" cap="none" spc="50" dirty="0" smtClean="0">
                <a:ln w="11430">
                  <a:noFill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cap="none" spc="50" dirty="0" smtClean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will </a:t>
            </a:r>
            <a:r>
              <a:rPr lang="en-US" altLang="ja-JP" sz="3600" b="1" spc="50" dirty="0" smtClean="0">
                <a:ln w="11430">
                  <a:noFill/>
                </a:ln>
                <a:latin typeface="Century Schoolbook" panose="02040604050505020304" pitchFamily="18" charset="0"/>
              </a:rPr>
              <a:t>play the piano</a:t>
            </a:r>
            <a:r>
              <a:rPr lang="en-US" altLang="ja-JP" sz="3600" b="1" spc="50" dirty="0" smtClean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spc="50" dirty="0" smtClean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tomorrow</a:t>
            </a:r>
            <a:r>
              <a:rPr lang="en-US" altLang="ja-JP" sz="3600" b="1" spc="50" dirty="0" smtClean="0">
                <a:ln w="11430">
                  <a:noFill/>
                </a:ln>
                <a:latin typeface="Century Schoolbook" panose="02040604050505020304" pitchFamily="18" charset="0"/>
              </a:rPr>
              <a:t>.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2557791" y="3501008"/>
            <a:ext cx="1150113" cy="72008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64" name="正方形/長方形 63"/>
          <p:cNvSpPr/>
          <p:nvPr/>
        </p:nvSpPr>
        <p:spPr>
          <a:xfrm>
            <a:off x="2557791" y="4365104"/>
            <a:ext cx="1150113" cy="72008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940152" y="5013176"/>
            <a:ext cx="792088" cy="504056"/>
          </a:xfrm>
          <a:prstGeom prst="rect">
            <a:avLst/>
          </a:prstGeom>
          <a:solidFill>
            <a:srgbClr val="FF0066">
              <a:alpha val="2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正方形/長方形 64"/>
          <p:cNvSpPr/>
          <p:nvPr/>
        </p:nvSpPr>
        <p:spPr>
          <a:xfrm>
            <a:off x="1405663" y="2996952"/>
            <a:ext cx="1150113" cy="504056"/>
          </a:xfrm>
          <a:prstGeom prst="rect">
            <a:avLst/>
          </a:prstGeom>
          <a:solidFill>
            <a:srgbClr val="FF0066">
              <a:alpha val="2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正方形/長方形 65"/>
          <p:cNvSpPr/>
          <p:nvPr/>
        </p:nvSpPr>
        <p:spPr>
          <a:xfrm>
            <a:off x="1405663" y="3861048"/>
            <a:ext cx="1150113" cy="504056"/>
          </a:xfrm>
          <a:prstGeom prst="rect">
            <a:avLst/>
          </a:prstGeom>
          <a:solidFill>
            <a:srgbClr val="FF0066">
              <a:alpha val="2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286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3" grpId="0"/>
      <p:bldP spid="4" grpId="0"/>
      <p:bldP spid="25" grpId="0"/>
      <p:bldP spid="53" grpId="0" animBg="1"/>
      <p:bldP spid="55" grpId="0"/>
      <p:bldP spid="28" grpId="0" animBg="1"/>
      <p:bldP spid="29" grpId="0" animBg="1"/>
      <p:bldP spid="33" grpId="0"/>
      <p:bldP spid="34" grpId="0"/>
      <p:bldP spid="36" grpId="0"/>
      <p:bldP spid="38" grpId="0" animBg="1"/>
      <p:bldP spid="56" grpId="0" animBg="1"/>
      <p:bldP spid="57" grpId="0"/>
      <p:bldP spid="58" grpId="0"/>
      <p:bldP spid="60" grpId="0" animBg="1"/>
      <p:bldP spid="61" grpId="0" animBg="1"/>
      <p:bldP spid="62" grpId="0"/>
      <p:bldP spid="51" grpId="0" animBg="1"/>
      <p:bldP spid="64" grpId="0" animBg="1"/>
      <p:bldP spid="5" grpId="0" animBg="1"/>
      <p:bldP spid="65" grpId="0" animBg="1"/>
      <p:bldP spid="6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b="1" dirty="0" smtClean="0">
                <a:latin typeface="Century Schoolbook" panose="02040604050505020304" pitchFamily="18" charset="0"/>
              </a:rPr>
              <a:t>Practice</a:t>
            </a:r>
            <a:endParaRPr kumimoji="1" lang="ja-JP" altLang="en-US" b="1" dirty="0">
              <a:latin typeface="Century Schoolbook" panose="02040604050505020304" pitchFamily="18" charset="0"/>
            </a:endParaRPr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b="1" dirty="0" smtClean="0">
                <a:latin typeface="Century Schoolbook" panose="02040604050505020304" pitchFamily="18" charset="0"/>
              </a:rPr>
              <a:t>w</a:t>
            </a:r>
            <a:r>
              <a:rPr kumimoji="1" lang="en-US" altLang="ja-JP" b="1" dirty="0" smtClean="0">
                <a:latin typeface="Century Schoolbook" panose="02040604050505020304" pitchFamily="18" charset="0"/>
              </a:rPr>
              <a:t>ill</a:t>
            </a:r>
            <a:r>
              <a:rPr kumimoji="1" lang="ja-JP" altLang="en-US" b="1" dirty="0" smtClean="0">
                <a:latin typeface="Century Schoolbook" panose="02040604050505020304" pitchFamily="18" charset="0"/>
              </a:rPr>
              <a:t>～</a:t>
            </a:r>
            <a:endParaRPr kumimoji="1" lang="ja-JP" altLang="en-US" b="1" dirty="0"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右矢印 2"/>
          <p:cNvSpPr/>
          <p:nvPr/>
        </p:nvSpPr>
        <p:spPr>
          <a:xfrm>
            <a:off x="3203848" y="1484784"/>
            <a:ext cx="5760640" cy="2088232"/>
          </a:xfrm>
          <a:prstGeom prst="rightArrow">
            <a:avLst>
              <a:gd name="adj1" fmla="val 79261"/>
              <a:gd name="adj2" fmla="val 44389"/>
            </a:avLst>
          </a:prstGeom>
          <a:solidFill>
            <a:srgbClr val="FFFF00">
              <a:alpha val="4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 23"/>
          <p:cNvSpPr/>
          <p:nvPr/>
        </p:nvSpPr>
        <p:spPr>
          <a:xfrm>
            <a:off x="467544" y="1700807"/>
            <a:ext cx="2736304" cy="1656185"/>
          </a:xfrm>
          <a:prstGeom prst="roundRect">
            <a:avLst>
              <a:gd name="adj" fmla="val 563"/>
            </a:avLst>
          </a:prstGeom>
          <a:solidFill>
            <a:srgbClr val="00B0F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2" name="右矢印 1"/>
          <p:cNvSpPr/>
          <p:nvPr/>
        </p:nvSpPr>
        <p:spPr>
          <a:xfrm>
            <a:off x="467544" y="2276872"/>
            <a:ext cx="8568952" cy="364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1187624" y="1484783"/>
            <a:ext cx="72008" cy="2160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131840" y="1484783"/>
            <a:ext cx="72008" cy="20882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55576" y="620688"/>
            <a:ext cx="11288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p</a:t>
            </a:r>
            <a:r>
              <a:rPr lang="en-US" altLang="ja-JP" sz="2800" b="1" cap="none" spc="300" dirty="0" smtClean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ast</a:t>
            </a:r>
          </a:p>
          <a:p>
            <a:pPr algn="ctr"/>
            <a:r>
              <a:rPr lang="ja-JP" altLang="en-US" sz="2000" b="1" cap="none" spc="300" dirty="0" smtClean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（過去）</a:t>
            </a:r>
            <a:endParaRPr lang="ja-JP" altLang="en-US" sz="20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096318" y="404664"/>
            <a:ext cx="209704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000" b="1" cap="none" spc="300" dirty="0" smtClean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future</a:t>
            </a:r>
          </a:p>
          <a:p>
            <a:pPr algn="ctr"/>
            <a:r>
              <a:rPr lang="ja-JP" altLang="en-US" sz="2000" b="1" cap="none" spc="300" dirty="0" smtClean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（未来）</a:t>
            </a:r>
            <a:endParaRPr lang="ja-JP" altLang="en-US" sz="20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555776" y="406405"/>
            <a:ext cx="15327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spc="300" dirty="0" smtClean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now</a:t>
            </a:r>
            <a:endParaRPr lang="ja-JP" altLang="en-US" sz="44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7092280" y="1079656"/>
            <a:ext cx="72008" cy="2563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10" name="雲形吹き出し 9"/>
          <p:cNvSpPr/>
          <p:nvPr/>
        </p:nvSpPr>
        <p:spPr>
          <a:xfrm>
            <a:off x="5076056" y="1340768"/>
            <a:ext cx="3024336" cy="2204864"/>
          </a:xfrm>
          <a:prstGeom prst="cloudCallout">
            <a:avLst>
              <a:gd name="adj1" fmla="val -83388"/>
              <a:gd name="adj2" fmla="val -24577"/>
            </a:avLst>
          </a:prstGeom>
          <a:solidFill>
            <a:schemeClr val="bg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角丸四角形吹き出し 34"/>
          <p:cNvSpPr/>
          <p:nvPr/>
        </p:nvSpPr>
        <p:spPr>
          <a:xfrm>
            <a:off x="216024" y="4221088"/>
            <a:ext cx="8892480" cy="1224136"/>
          </a:xfrm>
          <a:prstGeom prst="wedgeRoundRectCallout">
            <a:avLst>
              <a:gd name="adj1" fmla="val -16943"/>
              <a:gd name="adj2" fmla="val -9393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6" name="正方形/長方形 35"/>
          <p:cNvSpPr/>
          <p:nvPr/>
        </p:nvSpPr>
        <p:spPr>
          <a:xfrm>
            <a:off x="323528" y="4291355"/>
            <a:ext cx="8712968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 smtClean="0">
                <a:ln w="11430">
                  <a:noFill/>
                </a:ln>
                <a:latin typeface="Century Schoolbook" panose="02040604050505020304" pitchFamily="18" charset="0"/>
              </a:rPr>
              <a:t>I (          )(          ) video games</a:t>
            </a:r>
          </a:p>
          <a:p>
            <a:pPr algn="r"/>
            <a:r>
              <a:rPr lang="en-US" altLang="ja-JP" sz="3600" b="1" spc="50" dirty="0" smtClean="0">
                <a:ln w="11430">
                  <a:noFill/>
                </a:ln>
                <a:latin typeface="Century Schoolbook" panose="02040604050505020304" pitchFamily="18" charset="0"/>
              </a:rPr>
              <a:t>(                   ).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6012160" y="3573016"/>
            <a:ext cx="308796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 smtClean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tomorrow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980728"/>
            <a:ext cx="864096" cy="980767"/>
          </a:xfrm>
          <a:prstGeom prst="rect">
            <a:avLst/>
          </a:prstGeom>
        </p:spPr>
      </p:pic>
      <p:sp>
        <p:nvSpPr>
          <p:cNvPr id="22" name="正方形/長方形 21"/>
          <p:cNvSpPr/>
          <p:nvPr/>
        </p:nvSpPr>
        <p:spPr>
          <a:xfrm>
            <a:off x="4283968" y="0"/>
            <a:ext cx="4824536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cap="none" spc="50" dirty="0" smtClean="0">
                <a:ln w="11430">
                  <a:noFill/>
                </a:ln>
                <a:latin typeface="Century Schoolbook" panose="02040604050505020304" pitchFamily="18" charset="0"/>
              </a:rPr>
              <a:t>play video games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1051992" y="4293096"/>
            <a:ext cx="114374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 smtClean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will</a:t>
            </a:r>
            <a:endParaRPr lang="ja-JP" altLang="en-US" sz="3600" b="1" cap="none" spc="50" dirty="0">
              <a:ln w="11430">
                <a:noFill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2771800" y="4293096"/>
            <a:ext cx="144016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cap="none" spc="50" dirty="0" smtClean="0">
                <a:ln w="11430">
                  <a:noFill/>
                </a:ln>
                <a:latin typeface="Century Schoolbook" panose="02040604050505020304" pitchFamily="18" charset="0"/>
              </a:rPr>
              <a:t>play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6012160" y="4867419"/>
            <a:ext cx="2664296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 smtClean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tomorrow</a:t>
            </a:r>
            <a:endParaRPr lang="en-US" altLang="ja-JP" sz="3600" b="1" cap="none" spc="50" dirty="0" smtClean="0">
              <a:ln w="11430">
                <a:noFill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23" name="Picture 10" descr="C:\Users\秀紀\AppData\Local\Microsoft\Windows\INetCache\IE\5FT45V8T\MC900355145[1].wmf"/>
          <p:cNvPicPr>
            <a:picLocks noChangeAspect="1" noChangeArrowheads="1"/>
          </p:cNvPicPr>
          <p:nvPr/>
        </p:nvPicPr>
        <p:blipFill rotWithShape="1">
          <a:blip r:embed="rId4" cstate="print"/>
          <a:srcRect b="43638"/>
          <a:stretch/>
        </p:blipFill>
        <p:spPr bwMode="auto">
          <a:xfrm>
            <a:off x="2123728" y="1916832"/>
            <a:ext cx="1787942" cy="1344959"/>
          </a:xfrm>
          <a:prstGeom prst="rect">
            <a:avLst/>
          </a:prstGeom>
          <a:noFill/>
        </p:spPr>
      </p:pic>
      <p:pic>
        <p:nvPicPr>
          <p:cNvPr id="25" name="Picture 15" descr="C:\Users\秀紀\AppData\Local\Microsoft\Windows\INetCache\IE\1PGST37S\MC900358849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1844824"/>
            <a:ext cx="2232248" cy="13061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011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  <p:bldP spid="7" grpId="0"/>
      <p:bldP spid="9" grpId="0"/>
      <p:bldP spid="8" grpId="0"/>
      <p:bldP spid="10" grpId="0" animBg="1"/>
      <p:bldP spid="35" grpId="0" animBg="1"/>
      <p:bldP spid="36" grpId="0"/>
      <p:bldP spid="41" grpId="0"/>
      <p:bldP spid="22" grpId="0"/>
      <p:bldP spid="27" grpId="0"/>
      <p:bldP spid="28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右矢印 2"/>
          <p:cNvSpPr/>
          <p:nvPr/>
        </p:nvSpPr>
        <p:spPr>
          <a:xfrm>
            <a:off x="3203848" y="1484784"/>
            <a:ext cx="5760640" cy="2088232"/>
          </a:xfrm>
          <a:prstGeom prst="rightArrow">
            <a:avLst>
              <a:gd name="adj1" fmla="val 79261"/>
              <a:gd name="adj2" fmla="val 44389"/>
            </a:avLst>
          </a:prstGeom>
          <a:solidFill>
            <a:srgbClr val="FFFF00">
              <a:alpha val="4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 23"/>
          <p:cNvSpPr/>
          <p:nvPr/>
        </p:nvSpPr>
        <p:spPr>
          <a:xfrm>
            <a:off x="467544" y="1700807"/>
            <a:ext cx="2736304" cy="1656185"/>
          </a:xfrm>
          <a:prstGeom prst="roundRect">
            <a:avLst>
              <a:gd name="adj" fmla="val 563"/>
            </a:avLst>
          </a:prstGeom>
          <a:solidFill>
            <a:srgbClr val="00B0F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2" name="右矢印 1"/>
          <p:cNvSpPr/>
          <p:nvPr/>
        </p:nvSpPr>
        <p:spPr>
          <a:xfrm>
            <a:off x="467544" y="2276872"/>
            <a:ext cx="8568952" cy="364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1187624" y="1484783"/>
            <a:ext cx="72008" cy="2160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131840" y="1484783"/>
            <a:ext cx="72008" cy="20882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55576" y="620688"/>
            <a:ext cx="11288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p</a:t>
            </a:r>
            <a:r>
              <a:rPr lang="en-US" altLang="ja-JP" sz="2800" b="1" cap="none" spc="300" dirty="0" smtClean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ast</a:t>
            </a:r>
          </a:p>
          <a:p>
            <a:pPr algn="ctr"/>
            <a:r>
              <a:rPr lang="ja-JP" altLang="en-US" sz="2000" b="1" cap="none" spc="300" dirty="0" smtClean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（過去）</a:t>
            </a:r>
            <a:endParaRPr lang="ja-JP" altLang="en-US" sz="20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096318" y="404664"/>
            <a:ext cx="209704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000" b="1" cap="none" spc="300" dirty="0" smtClean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future</a:t>
            </a:r>
          </a:p>
          <a:p>
            <a:pPr algn="ctr"/>
            <a:r>
              <a:rPr lang="ja-JP" altLang="en-US" sz="2000" b="1" cap="none" spc="300" dirty="0" smtClean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（未来）</a:t>
            </a:r>
            <a:endParaRPr lang="ja-JP" altLang="en-US" sz="20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555776" y="406405"/>
            <a:ext cx="15327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spc="300" dirty="0" smtClean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now</a:t>
            </a:r>
            <a:endParaRPr lang="ja-JP" altLang="en-US" sz="44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7092280" y="1079656"/>
            <a:ext cx="72008" cy="2563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10" name="雲形吹き出し 9"/>
          <p:cNvSpPr/>
          <p:nvPr/>
        </p:nvSpPr>
        <p:spPr>
          <a:xfrm>
            <a:off x="5076056" y="1340768"/>
            <a:ext cx="3024336" cy="2204864"/>
          </a:xfrm>
          <a:prstGeom prst="cloudCallout">
            <a:avLst>
              <a:gd name="adj1" fmla="val -83388"/>
              <a:gd name="adj2" fmla="val -24577"/>
            </a:avLst>
          </a:prstGeom>
          <a:solidFill>
            <a:schemeClr val="bg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角丸四角形吹き出し 34"/>
          <p:cNvSpPr/>
          <p:nvPr/>
        </p:nvSpPr>
        <p:spPr>
          <a:xfrm>
            <a:off x="251520" y="4291355"/>
            <a:ext cx="8892480" cy="1224136"/>
          </a:xfrm>
          <a:prstGeom prst="wedgeRoundRectCallout">
            <a:avLst>
              <a:gd name="adj1" fmla="val -16943"/>
              <a:gd name="adj2" fmla="val -9393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6" name="正方形/長方形 35"/>
          <p:cNvSpPr/>
          <p:nvPr/>
        </p:nvSpPr>
        <p:spPr>
          <a:xfrm>
            <a:off x="323528" y="4291355"/>
            <a:ext cx="8712968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 smtClean="0">
                <a:ln w="11430">
                  <a:noFill/>
                </a:ln>
                <a:latin typeface="Century Schoolbook" panose="02040604050505020304" pitchFamily="18" charset="0"/>
              </a:rPr>
              <a:t>I (          )(      ) to bed at eleven </a:t>
            </a:r>
          </a:p>
          <a:p>
            <a:pPr algn="r"/>
            <a:r>
              <a:rPr lang="en-US" altLang="ja-JP" sz="3600" b="1" spc="50" dirty="0" smtClean="0">
                <a:ln w="11430">
                  <a:noFill/>
                </a:ln>
                <a:latin typeface="Century Schoolbook" panose="02040604050505020304" pitchFamily="18" charset="0"/>
              </a:rPr>
              <a:t>(                  ).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6012160" y="3573016"/>
            <a:ext cx="308796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 smtClean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tonight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849" y="1556792"/>
            <a:ext cx="2109488" cy="1582982"/>
          </a:xfrm>
          <a:prstGeom prst="rect">
            <a:avLst/>
          </a:prstGeom>
          <a:noFill/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8864" y="1700809"/>
            <a:ext cx="1092747" cy="1704166"/>
          </a:xfrm>
          <a:prstGeom prst="rect">
            <a:avLst/>
          </a:prstGeom>
          <a:noFill/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980728"/>
            <a:ext cx="864096" cy="980767"/>
          </a:xfrm>
          <a:prstGeom prst="rect">
            <a:avLst/>
          </a:prstGeom>
        </p:spPr>
      </p:pic>
      <p:sp>
        <p:nvSpPr>
          <p:cNvPr id="22" name="正方形/長方形 21"/>
          <p:cNvSpPr/>
          <p:nvPr/>
        </p:nvSpPr>
        <p:spPr>
          <a:xfrm>
            <a:off x="4283968" y="0"/>
            <a:ext cx="4824536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g</a:t>
            </a:r>
            <a:r>
              <a:rPr lang="en-US" altLang="ja-JP" sz="3600" b="1" cap="none" spc="50" dirty="0" smtClean="0">
                <a:ln w="11430">
                  <a:noFill/>
                </a:ln>
                <a:latin typeface="Century Schoolbook" panose="02040604050505020304" pitchFamily="18" charset="0"/>
              </a:rPr>
              <a:t>o to bed at eleven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1051992" y="4293096"/>
            <a:ext cx="114374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 smtClean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will</a:t>
            </a:r>
            <a:endParaRPr lang="ja-JP" altLang="en-US" sz="3600" b="1" cap="none" spc="50" dirty="0">
              <a:ln w="11430">
                <a:noFill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2771800" y="4293096"/>
            <a:ext cx="144016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 smtClean="0">
                <a:ln w="11430">
                  <a:noFill/>
                </a:ln>
                <a:latin typeface="Century Schoolbook" panose="02040604050505020304" pitchFamily="18" charset="0"/>
              </a:rPr>
              <a:t>go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6372200" y="4867419"/>
            <a:ext cx="216024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 smtClean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tonight</a:t>
            </a:r>
            <a:endParaRPr lang="en-US" altLang="ja-JP" sz="3600" b="1" cap="none" spc="50" dirty="0" smtClean="0">
              <a:ln w="11430">
                <a:noFill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6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  <p:bldP spid="7" grpId="0"/>
      <p:bldP spid="9" grpId="0"/>
      <p:bldP spid="8" grpId="0"/>
      <p:bldP spid="10" grpId="0" animBg="1"/>
      <p:bldP spid="35" grpId="0" animBg="1"/>
      <p:bldP spid="36" grpId="0"/>
      <p:bldP spid="41" grpId="0"/>
      <p:bldP spid="22" grpId="0"/>
      <p:bldP spid="27" grpId="0"/>
      <p:bldP spid="28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32784" y="3787299"/>
            <a:ext cx="1179381" cy="1861433"/>
          </a:xfrm>
          <a:prstGeom prst="rect">
            <a:avLst/>
          </a:prstGeom>
          <a:noFill/>
        </p:spPr>
      </p:pic>
      <p:sp>
        <p:nvSpPr>
          <p:cNvPr id="26" name="角丸四角形吹き出し 25"/>
          <p:cNvSpPr/>
          <p:nvPr/>
        </p:nvSpPr>
        <p:spPr>
          <a:xfrm>
            <a:off x="467544" y="5661248"/>
            <a:ext cx="8654752" cy="1198488"/>
          </a:xfrm>
          <a:prstGeom prst="wedgeRoundRectCallout">
            <a:avLst>
              <a:gd name="adj1" fmla="val -44383"/>
              <a:gd name="adj2" fmla="val -6322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右矢印 2"/>
          <p:cNvSpPr/>
          <p:nvPr/>
        </p:nvSpPr>
        <p:spPr>
          <a:xfrm>
            <a:off x="3203848" y="1484784"/>
            <a:ext cx="5760640" cy="2088232"/>
          </a:xfrm>
          <a:prstGeom prst="rightArrow">
            <a:avLst>
              <a:gd name="adj1" fmla="val 79261"/>
              <a:gd name="adj2" fmla="val 44389"/>
            </a:avLst>
          </a:prstGeom>
          <a:solidFill>
            <a:srgbClr val="FFFF00">
              <a:alpha val="4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 23"/>
          <p:cNvSpPr/>
          <p:nvPr/>
        </p:nvSpPr>
        <p:spPr>
          <a:xfrm>
            <a:off x="467544" y="1700807"/>
            <a:ext cx="2736304" cy="1656185"/>
          </a:xfrm>
          <a:prstGeom prst="roundRect">
            <a:avLst>
              <a:gd name="adj" fmla="val 563"/>
            </a:avLst>
          </a:prstGeom>
          <a:solidFill>
            <a:srgbClr val="00B0F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2" name="右矢印 1"/>
          <p:cNvSpPr/>
          <p:nvPr/>
        </p:nvSpPr>
        <p:spPr>
          <a:xfrm>
            <a:off x="467544" y="2276872"/>
            <a:ext cx="8568952" cy="364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1187624" y="1484783"/>
            <a:ext cx="72008" cy="2160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131840" y="1484783"/>
            <a:ext cx="72008" cy="20882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55576" y="620688"/>
            <a:ext cx="11288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p</a:t>
            </a:r>
            <a:r>
              <a:rPr lang="en-US" altLang="ja-JP" sz="2800" b="1" cap="none" spc="300" dirty="0" smtClean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ast</a:t>
            </a:r>
          </a:p>
          <a:p>
            <a:pPr algn="ctr"/>
            <a:r>
              <a:rPr lang="ja-JP" altLang="en-US" sz="2000" b="1" cap="none" spc="300" dirty="0" smtClean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（過去）</a:t>
            </a:r>
            <a:endParaRPr lang="ja-JP" altLang="en-US" sz="20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096318" y="404664"/>
            <a:ext cx="209704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000" b="1" cap="none" spc="300" dirty="0" smtClean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future</a:t>
            </a:r>
          </a:p>
          <a:p>
            <a:pPr algn="ctr"/>
            <a:r>
              <a:rPr lang="ja-JP" altLang="en-US" sz="2000" b="1" cap="none" spc="300" dirty="0" smtClean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（未来）</a:t>
            </a:r>
            <a:endParaRPr lang="ja-JP" altLang="en-US" sz="20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555776" y="406405"/>
            <a:ext cx="15327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spc="300" dirty="0" smtClean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now</a:t>
            </a:r>
            <a:endParaRPr lang="ja-JP" altLang="en-US" sz="44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7092280" y="1079656"/>
            <a:ext cx="72008" cy="2563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10" name="雲形吹き出し 9"/>
          <p:cNvSpPr/>
          <p:nvPr/>
        </p:nvSpPr>
        <p:spPr>
          <a:xfrm>
            <a:off x="5076056" y="1340768"/>
            <a:ext cx="3024336" cy="2204864"/>
          </a:xfrm>
          <a:prstGeom prst="cloudCallout">
            <a:avLst>
              <a:gd name="adj1" fmla="val -83388"/>
              <a:gd name="adj2" fmla="val -24577"/>
            </a:avLst>
          </a:prstGeom>
          <a:solidFill>
            <a:schemeClr val="bg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角丸四角形吹き出し 34"/>
          <p:cNvSpPr/>
          <p:nvPr/>
        </p:nvSpPr>
        <p:spPr>
          <a:xfrm>
            <a:off x="1907704" y="4291355"/>
            <a:ext cx="7236296" cy="1224136"/>
          </a:xfrm>
          <a:prstGeom prst="wedgeRoundRectCallout">
            <a:avLst>
              <a:gd name="adj1" fmla="val -30225"/>
              <a:gd name="adj2" fmla="val -10949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6" name="正方形/長方形 35"/>
          <p:cNvSpPr/>
          <p:nvPr/>
        </p:nvSpPr>
        <p:spPr>
          <a:xfrm>
            <a:off x="1979712" y="4291355"/>
            <a:ext cx="7056784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 smtClean="0">
                <a:ln w="11430">
                  <a:noFill/>
                </a:ln>
                <a:latin typeface="Century Schoolbook" panose="02040604050505020304" pitchFamily="18" charset="0"/>
              </a:rPr>
              <a:t>I (          )(           ) volleyball </a:t>
            </a:r>
          </a:p>
          <a:p>
            <a:pPr algn="r"/>
            <a:r>
              <a:rPr lang="en-US" altLang="ja-JP" sz="3600" b="1" spc="50" dirty="0" smtClean="0">
                <a:ln w="11430">
                  <a:noFill/>
                </a:ln>
                <a:latin typeface="Century Schoolbook" panose="02040604050505020304" pitchFamily="18" charset="0"/>
              </a:rPr>
              <a:t>(                  ).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6012160" y="3573016"/>
            <a:ext cx="308796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 smtClean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tomorrow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2160" y="1556792"/>
            <a:ext cx="1252371" cy="1728192"/>
          </a:xfrm>
          <a:prstGeom prst="rect">
            <a:avLst/>
          </a:prstGeom>
          <a:noFill/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1760" y="1700809"/>
            <a:ext cx="1526956" cy="1704166"/>
          </a:xfrm>
          <a:prstGeom prst="rect">
            <a:avLst/>
          </a:prstGeom>
          <a:noFill/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980728"/>
            <a:ext cx="864096" cy="980767"/>
          </a:xfrm>
          <a:prstGeom prst="rect">
            <a:avLst/>
          </a:prstGeom>
        </p:spPr>
      </p:pic>
      <p:sp>
        <p:nvSpPr>
          <p:cNvPr id="22" name="正方形/長方形 21"/>
          <p:cNvSpPr/>
          <p:nvPr/>
        </p:nvSpPr>
        <p:spPr>
          <a:xfrm>
            <a:off x="3707904" y="0"/>
            <a:ext cx="4104456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p</a:t>
            </a:r>
            <a:r>
              <a:rPr lang="en-US" altLang="ja-JP" sz="3600" b="1" spc="50" dirty="0" smtClean="0">
                <a:ln w="11430">
                  <a:noFill/>
                </a:ln>
                <a:latin typeface="Century Schoolbook" panose="02040604050505020304" pitchFamily="18" charset="0"/>
              </a:rPr>
              <a:t>lay volleyball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611560" y="5613047"/>
            <a:ext cx="8532440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cap="none" spc="50" dirty="0" smtClean="0">
                <a:ln w="11430">
                  <a:noFill/>
                </a:ln>
                <a:latin typeface="Century Schoolbook" panose="02040604050505020304" pitchFamily="18" charset="0"/>
              </a:rPr>
              <a:t>You (        )(            ) volleyball</a:t>
            </a:r>
          </a:p>
          <a:p>
            <a:pPr algn="r"/>
            <a:r>
              <a:rPr lang="en-US" altLang="ja-JP" sz="3600" b="1" cap="none" spc="50" dirty="0" smtClean="0">
                <a:ln w="11430">
                  <a:noFill/>
                </a:ln>
                <a:latin typeface="Century Schoolbook" panose="02040604050505020304" pitchFamily="18" charset="0"/>
              </a:rPr>
              <a:t>(                  ).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25" name="上矢印 24"/>
          <p:cNvSpPr/>
          <p:nvPr/>
        </p:nvSpPr>
        <p:spPr>
          <a:xfrm rot="3737267">
            <a:off x="1577789" y="3217613"/>
            <a:ext cx="504056" cy="1348703"/>
          </a:xfrm>
          <a:prstGeom prst="upArrow">
            <a:avLst/>
          </a:prstGeom>
          <a:solidFill>
            <a:srgbClr val="FF0000">
              <a:alpha val="41000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2699792" y="4293096"/>
            <a:ext cx="114374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 smtClean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will</a:t>
            </a:r>
            <a:endParaRPr lang="ja-JP" altLang="en-US" sz="3600" b="1" cap="none" spc="50" dirty="0">
              <a:ln w="11430">
                <a:noFill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4572000" y="4293096"/>
            <a:ext cx="144016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 smtClean="0">
                <a:ln w="11430">
                  <a:noFill/>
                </a:ln>
                <a:latin typeface="Century Schoolbook" panose="02040604050505020304" pitchFamily="18" charset="0"/>
              </a:rPr>
              <a:t>play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6084168" y="4867419"/>
            <a:ext cx="294394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</a:t>
            </a:r>
            <a:r>
              <a:rPr lang="en-US" altLang="ja-JP" sz="3600" b="1" cap="none" spc="50" dirty="0" smtClean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omorrow</a:t>
            </a:r>
          </a:p>
        </p:txBody>
      </p:sp>
      <p:sp>
        <p:nvSpPr>
          <p:cNvPr id="33" name="正方形/長方形 32"/>
          <p:cNvSpPr/>
          <p:nvPr/>
        </p:nvSpPr>
        <p:spPr>
          <a:xfrm>
            <a:off x="1988096" y="5661248"/>
            <a:ext cx="114374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 smtClean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will</a:t>
            </a:r>
            <a:endParaRPr lang="ja-JP" altLang="en-US" sz="3600" b="1" cap="none" spc="50" dirty="0">
              <a:ln w="11430">
                <a:noFill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3635896" y="5661248"/>
            <a:ext cx="144016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 smtClean="0">
                <a:ln w="11430">
                  <a:noFill/>
                </a:ln>
                <a:latin typeface="Century Schoolbook" panose="02040604050505020304" pitchFamily="18" charset="0"/>
              </a:rPr>
              <a:t>play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6228184" y="6165304"/>
            <a:ext cx="294394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cap="none" spc="50" dirty="0" smtClean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tomorrow</a:t>
            </a:r>
            <a:endParaRPr lang="ja-JP" altLang="en-US" sz="3600" b="1" cap="none" spc="50" dirty="0">
              <a:ln w="11430">
                <a:noFill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82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" grpId="0" animBg="1"/>
      <p:bldP spid="24" grpId="0" animBg="1"/>
      <p:bldP spid="7" grpId="0"/>
      <p:bldP spid="9" grpId="0"/>
      <p:bldP spid="8" grpId="0"/>
      <p:bldP spid="10" grpId="0" animBg="1"/>
      <p:bldP spid="35" grpId="0" animBg="1"/>
      <p:bldP spid="36" grpId="0"/>
      <p:bldP spid="41" grpId="0"/>
      <p:bldP spid="22" grpId="0"/>
      <p:bldP spid="23" grpId="0"/>
      <p:bldP spid="25" grpId="0" animBg="1"/>
      <p:bldP spid="27" grpId="0"/>
      <p:bldP spid="28" grpId="0"/>
      <p:bldP spid="32" grpId="0"/>
      <p:bldP spid="33" grpId="0"/>
      <p:bldP spid="34" grpId="0"/>
      <p:bldP spid="38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1630</TotalTime>
  <Words>632</Words>
  <Application>Microsoft Office PowerPoint</Application>
  <PresentationFormat>画面に合わせる (4:3)</PresentationFormat>
  <Paragraphs>231</Paragraphs>
  <Slides>17</Slides>
  <Notes>13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3" baseType="lpstr">
      <vt:lpstr>ＭＳ Ｐゴシック</vt:lpstr>
      <vt:lpstr>ＭＳ ゴシック</vt:lpstr>
      <vt:lpstr>Arial</vt:lpstr>
      <vt:lpstr>Calibri</vt:lpstr>
      <vt:lpstr>Century Schoolbook</vt:lpstr>
      <vt:lpstr>Office テーマ</vt:lpstr>
      <vt:lpstr>これからすることを表現してみよう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Practice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KASUGA_Hideki</dc:creator>
  <cp:lastModifiedBy>春日秀紀</cp:lastModifiedBy>
  <cp:revision>54</cp:revision>
  <cp:lastPrinted>2015-06-20T02:31:17Z</cp:lastPrinted>
  <dcterms:created xsi:type="dcterms:W3CDTF">2012-12-30T13:44:25Z</dcterms:created>
  <dcterms:modified xsi:type="dcterms:W3CDTF">2015-06-20T03:05:52Z</dcterms:modified>
</cp:coreProperties>
</file>