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281" r:id="rId2"/>
    <p:sldId id="277" r:id="rId3"/>
    <p:sldId id="278" r:id="rId4"/>
    <p:sldId id="282" r:id="rId5"/>
    <p:sldId id="283" r:id="rId6"/>
    <p:sldId id="257" r:id="rId7"/>
    <p:sldId id="286" r:id="rId8"/>
    <p:sldId id="285" r:id="rId9"/>
    <p:sldId id="263" r:id="rId10"/>
    <p:sldId id="287" r:id="rId11"/>
    <p:sldId id="264" r:id="rId12"/>
  </p:sldIdLst>
  <p:sldSz cx="9144000" cy="6858000" type="screen4x3"/>
  <p:notesSz cx="9144000" cy="6858000"/>
  <p:defaultTextStyle>
    <a:defPPr>
      <a:defRPr lang="ja-JP"/>
    </a:defPPr>
    <a:lvl1pPr algn="ctr" rtl="0" fontAlgn="base">
      <a:spcBef>
        <a:spcPct val="0"/>
      </a:spcBef>
      <a:spcAft>
        <a:spcPct val="0"/>
      </a:spcAft>
      <a:defRPr kumimoji="1" sz="80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umimoji="1" sz="80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umimoji="1" sz="80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umimoji="1" sz="80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umimoji="1" sz="80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80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80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80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80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FF33CC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727" autoAdjust="0"/>
  </p:normalViewPr>
  <p:slideViewPr>
    <p:cSldViewPr>
      <p:cViewPr varScale="1">
        <p:scale>
          <a:sx n="72" d="100"/>
          <a:sy n="72" d="100"/>
        </p:scale>
        <p:origin x="1690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A2AFDC-0199-4672-881B-09B4A7C16430}" type="datetimeFigureOut">
              <a:rPr kumimoji="1" lang="ja-JP" altLang="en-US" smtClean="0"/>
              <a:t>2015/6/25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0CFCE6-7555-49FE-9F89-879A421E4F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86027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0AF0A4-73BF-4BCC-BA5E-5C795903E7F0}" type="datetimeFigureOut">
              <a:rPr kumimoji="1" lang="ja-JP" altLang="en-US" smtClean="0"/>
              <a:pPr/>
              <a:t>2015/6/25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F820CD-D5D0-4022-8B19-FA31AD350B0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6096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189066-7D2D-49FC-8D37-1B8BA11230A1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77237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189066-7D2D-49FC-8D37-1B8BA11230A1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3227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左から　ドラえもん、しずかちゃん、のび太くんの図に変えてください。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F820CD-D5D0-4022-8B19-FA31AD350B03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31184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ドラえもんの図に変えてください。ドラえもんがネズミを怖がっている図が良いです。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F820CD-D5D0-4022-8B19-FA31AD350B03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8166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E0D3DC-A2E8-4BFC-AB37-E3E7A66FDE27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431512-AA91-4679-AAF1-E39BB8C686F2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6FB7BA-1435-471A-A858-50D803CDDEF9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00FA8B-73DF-42F2-995F-ECD2C5C3350B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8099C4-19B9-48D4-976B-E52732FCAB46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6CBAA-67F8-4A27-A1C1-E15F133C2733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F55339-43D3-41AB-8A31-5E569656CEF8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3771D0-5FA4-470D-A128-05154B95F7B6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D2756F-1A9E-4922-BA26-FD99A370C859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12DE2D-2E30-451E-BC3C-6815A7463487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1FC2DA-9F4E-4697-9C57-F2DFE6C47C35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553C317-F025-440F-B6FA-CC8E73BAB06E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 smtClean="0"/>
              <a:t>Verbs + that clause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31640" y="3861048"/>
            <a:ext cx="6400800" cy="1752600"/>
          </a:xfrm>
        </p:spPr>
        <p:txBody>
          <a:bodyPr/>
          <a:lstStyle/>
          <a:p>
            <a:r>
              <a:rPr lang="ja-JP" altLang="en-US" dirty="0" smtClean="0"/>
              <a:t>思う・分かる・気付く・知る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 descr="C:\Users\KASUGA_Hideki\AppData\Local\Microsoft\Windows\Temporary Internet Files\Content.IE5\DODCNLTM\MC90034332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708920"/>
            <a:ext cx="2483768" cy="2456100"/>
          </a:xfrm>
          <a:prstGeom prst="rect">
            <a:avLst/>
          </a:prstGeom>
          <a:noFill/>
        </p:spPr>
      </p:pic>
      <p:sp>
        <p:nvSpPr>
          <p:cNvPr id="3" name="雲形吹き出し 2"/>
          <p:cNvSpPr/>
          <p:nvPr/>
        </p:nvSpPr>
        <p:spPr>
          <a:xfrm>
            <a:off x="2627784" y="0"/>
            <a:ext cx="6516216" cy="4869160"/>
          </a:xfrm>
          <a:prstGeom prst="cloudCallout">
            <a:avLst>
              <a:gd name="adj1" fmla="val -63357"/>
              <a:gd name="adj2" fmla="val 12954"/>
            </a:avLst>
          </a:prstGeom>
          <a:solidFill>
            <a:schemeClr val="accent1"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1719" y="2276872"/>
            <a:ext cx="1724897" cy="1829575"/>
          </a:xfrm>
          <a:prstGeom prst="rect">
            <a:avLst/>
          </a:prstGeom>
        </p:spPr>
      </p:pic>
      <p:sp>
        <p:nvSpPr>
          <p:cNvPr id="8" name="タイトル 1"/>
          <p:cNvSpPr txBox="1">
            <a:spLocks/>
          </p:cNvSpPr>
          <p:nvPr/>
        </p:nvSpPr>
        <p:spPr>
          <a:xfrm>
            <a:off x="72008" y="5229200"/>
            <a:ext cx="2411760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600" b="1" dirty="0" smtClean="0">
                <a:latin typeface="Century Schoolbook" pitchFamily="18" charset="0"/>
                <a:ea typeface="+mj-ea"/>
                <a:cs typeface="+mj-cs"/>
              </a:rPr>
              <a:t>We know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>
          <a:xfrm>
            <a:off x="2195736" y="5849888"/>
            <a:ext cx="6984776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600" b="1" dirty="0" err="1" smtClean="0">
                <a:latin typeface="Century Schoolbook" pitchFamily="18" charset="0"/>
                <a:ea typeface="+mj-ea"/>
                <a:cs typeface="+mj-cs"/>
              </a:rPr>
              <a:t>Doraemon</a:t>
            </a:r>
            <a:r>
              <a:rPr lang="en-US" altLang="ja-JP" sz="3600" b="1" dirty="0" smtClean="0">
                <a:latin typeface="Century Schoolbook" pitchFamily="18" charset="0"/>
                <a:ea typeface="+mj-ea"/>
                <a:cs typeface="+mj-cs"/>
              </a:rPr>
              <a:t> doesn’t like mice.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sp>
        <p:nvSpPr>
          <p:cNvPr id="10" name="タイトル 1"/>
          <p:cNvSpPr txBox="1">
            <a:spLocks/>
          </p:cNvSpPr>
          <p:nvPr/>
        </p:nvSpPr>
        <p:spPr>
          <a:xfrm>
            <a:off x="1115616" y="5849888"/>
            <a:ext cx="1224136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600" b="1" dirty="0" smtClean="0">
                <a:solidFill>
                  <a:srgbClr val="FF0000"/>
                </a:solidFill>
                <a:latin typeface="Century Schoolbook" pitchFamily="18" charset="0"/>
                <a:ea typeface="+mj-ea"/>
                <a:cs typeface="+mj-cs"/>
              </a:rPr>
              <a:t>that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sp>
        <p:nvSpPr>
          <p:cNvPr id="11" name="タイトル 1"/>
          <p:cNvSpPr txBox="1">
            <a:spLocks/>
          </p:cNvSpPr>
          <p:nvPr/>
        </p:nvSpPr>
        <p:spPr>
          <a:xfrm>
            <a:off x="3707904" y="1196752"/>
            <a:ext cx="4968552" cy="1656184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600" b="1" dirty="0" err="1" smtClean="0">
                <a:latin typeface="Century Schoolbook" pitchFamily="18" charset="0"/>
                <a:ea typeface="+mj-ea"/>
                <a:cs typeface="+mj-cs"/>
              </a:rPr>
              <a:t>Doraemon</a:t>
            </a:r>
            <a:r>
              <a:rPr lang="en-US" altLang="ja-JP" sz="3600" b="1" dirty="0" smtClean="0">
                <a:latin typeface="Century Schoolbook" pitchFamily="18" charset="0"/>
                <a:ea typeface="+mj-ea"/>
                <a:cs typeface="+mj-cs"/>
              </a:rPr>
              <a:t> doesn’t like mice.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/>
      <p:bldP spid="9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5" descr="C:\Users\KASUGA_Hideki\AppData\Local\Microsoft\Windows\Temporary Internet Files\Content.IE5\72U5YTBF\MC90044573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74851" y="4276345"/>
            <a:ext cx="3069149" cy="2581655"/>
          </a:xfrm>
          <a:prstGeom prst="rect">
            <a:avLst/>
          </a:prstGeom>
          <a:noFill/>
        </p:spPr>
      </p:pic>
      <p:sp>
        <p:nvSpPr>
          <p:cNvPr id="13" name="雲形吹き出し 12"/>
          <p:cNvSpPr/>
          <p:nvPr/>
        </p:nvSpPr>
        <p:spPr>
          <a:xfrm>
            <a:off x="-324544" y="0"/>
            <a:ext cx="9468544" cy="5589240"/>
          </a:xfrm>
          <a:prstGeom prst="cloudCallout">
            <a:avLst>
              <a:gd name="adj1" fmla="val 31291"/>
              <a:gd name="adj2" fmla="val 56148"/>
            </a:avLst>
          </a:prstGeom>
          <a:solidFill>
            <a:schemeClr val="accent1"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098" name="Picture 2" descr="C:\Users\KASUGA_Hideki\AppData\Local\Microsoft\Windows\Temporary Internet Files\Content.IE5\FIYP3YD5\MC900446308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1916832"/>
            <a:ext cx="2051720" cy="2054939"/>
          </a:xfrm>
          <a:prstGeom prst="rect">
            <a:avLst/>
          </a:prstGeom>
          <a:noFill/>
        </p:spPr>
      </p:pic>
      <p:sp>
        <p:nvSpPr>
          <p:cNvPr id="8" name="角丸四角形吹き出し 7"/>
          <p:cNvSpPr/>
          <p:nvPr/>
        </p:nvSpPr>
        <p:spPr>
          <a:xfrm>
            <a:off x="2627784" y="1124744"/>
            <a:ext cx="5760640" cy="1656184"/>
          </a:xfrm>
          <a:prstGeom prst="wedgeRoundRectCallout">
            <a:avLst>
              <a:gd name="adj1" fmla="val -54282"/>
              <a:gd name="adj2" fmla="val 62018"/>
              <a:gd name="adj3" fmla="val 16667"/>
            </a:avLst>
          </a:prstGeom>
          <a:solidFill>
            <a:srgbClr val="3333CC">
              <a:alpha val="30000"/>
            </a:srgbClr>
          </a:solidFill>
          <a:ln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タイトル 1"/>
          <p:cNvSpPr txBox="1">
            <a:spLocks/>
          </p:cNvSpPr>
          <p:nvPr/>
        </p:nvSpPr>
        <p:spPr>
          <a:xfrm>
            <a:off x="3275856" y="1340768"/>
            <a:ext cx="4284984" cy="115212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600" b="1" dirty="0" smtClean="0">
                <a:latin typeface="Century Schoolbook" pitchFamily="18" charset="0"/>
                <a:ea typeface="+mj-ea"/>
                <a:cs typeface="+mj-cs"/>
              </a:rPr>
              <a:t>You have a test tomorrow.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sp>
        <p:nvSpPr>
          <p:cNvPr id="14" name="タイトル 1"/>
          <p:cNvSpPr txBox="1">
            <a:spLocks/>
          </p:cNvSpPr>
          <p:nvPr/>
        </p:nvSpPr>
        <p:spPr>
          <a:xfrm>
            <a:off x="72008" y="5229200"/>
            <a:ext cx="2411760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600" b="1" dirty="0" smtClean="0">
                <a:latin typeface="Century Schoolbook" pitchFamily="18" charset="0"/>
                <a:ea typeface="+mj-ea"/>
                <a:cs typeface="+mj-cs"/>
              </a:rPr>
              <a:t>I hear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sp>
        <p:nvSpPr>
          <p:cNvPr id="15" name="タイトル 1"/>
          <p:cNvSpPr txBox="1">
            <a:spLocks/>
          </p:cNvSpPr>
          <p:nvPr/>
        </p:nvSpPr>
        <p:spPr>
          <a:xfrm>
            <a:off x="1475656" y="5849888"/>
            <a:ext cx="5760640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600" b="1" dirty="0" smtClean="0">
                <a:latin typeface="Century Schoolbook" pitchFamily="18" charset="0"/>
                <a:ea typeface="+mj-ea"/>
                <a:cs typeface="+mj-cs"/>
              </a:rPr>
              <a:t>I have a test tomorrow.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sp>
        <p:nvSpPr>
          <p:cNvPr id="16" name="タイトル 1"/>
          <p:cNvSpPr txBox="1">
            <a:spLocks/>
          </p:cNvSpPr>
          <p:nvPr/>
        </p:nvSpPr>
        <p:spPr>
          <a:xfrm>
            <a:off x="323528" y="5849888"/>
            <a:ext cx="1224136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600" b="1" dirty="0" smtClean="0">
                <a:solidFill>
                  <a:srgbClr val="FF0000"/>
                </a:solidFill>
                <a:latin typeface="Century Schoolbook" pitchFamily="18" charset="0"/>
                <a:ea typeface="+mj-ea"/>
                <a:cs typeface="+mj-cs"/>
              </a:rPr>
              <a:t>that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8" grpId="0" animBg="1"/>
      <p:bldP spid="9" grpId="0"/>
      <p:bldP spid="14" grpId="0"/>
      <p:bldP spid="15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3968" y="1484784"/>
            <a:ext cx="4546600" cy="1143000"/>
          </a:xfrm>
        </p:spPr>
        <p:txBody>
          <a:bodyPr/>
          <a:lstStyle/>
          <a:p>
            <a:pPr eaLnBrk="1" hangingPunct="1"/>
            <a:r>
              <a:rPr lang="en-US" altLang="ja-JP" b="1" dirty="0" smtClean="0">
                <a:latin typeface="Century Schoolbook" pitchFamily="18" charset="0"/>
              </a:rPr>
              <a:t>What is this?</a:t>
            </a:r>
            <a:endParaRPr lang="ja-JP" altLang="en-US" b="1" dirty="0" smtClean="0">
              <a:latin typeface="Century Schoolbook" pitchFamily="18" charset="0"/>
            </a:endParaRPr>
          </a:p>
        </p:txBody>
      </p:sp>
      <p:pic>
        <p:nvPicPr>
          <p:cNvPr id="3075" name="コンテンツ プレースホル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829149"/>
            <a:ext cx="3131840" cy="208463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タイトル 1"/>
          <p:cNvSpPr txBox="1">
            <a:spLocks/>
          </p:cNvSpPr>
          <p:nvPr/>
        </p:nvSpPr>
        <p:spPr bwMode="auto">
          <a:xfrm>
            <a:off x="467544" y="4509120"/>
            <a:ext cx="802858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>
              <a:defRPr/>
            </a:pPr>
            <a:r>
              <a:rPr lang="en-US" altLang="ja-JP" sz="4400" b="1" kern="0" dirty="0" smtClean="0">
                <a:latin typeface="Century Schoolbook" pitchFamily="18" charset="0"/>
                <a:ea typeface="+mj-ea"/>
                <a:cs typeface="+mj-cs"/>
              </a:rPr>
              <a:t>This is Mt. Fuji.</a:t>
            </a:r>
            <a:endParaRPr lang="ja-JP" altLang="en-US" sz="4400" b="1" kern="0" dirty="0">
              <a:latin typeface="Century Schoolbook" pitchFamily="18" charset="0"/>
              <a:ea typeface="+mj-ea"/>
              <a:cs typeface="+mj-cs"/>
            </a:endParaRPr>
          </a:p>
        </p:txBody>
      </p:sp>
      <p:sp>
        <p:nvSpPr>
          <p:cNvPr id="8" name="タイトル 1"/>
          <p:cNvSpPr txBox="1">
            <a:spLocks/>
          </p:cNvSpPr>
          <p:nvPr/>
        </p:nvSpPr>
        <p:spPr bwMode="auto">
          <a:xfrm>
            <a:off x="683568" y="3212976"/>
            <a:ext cx="756084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>
              <a:defRPr/>
            </a:pPr>
            <a:r>
              <a:rPr lang="en-US" altLang="ja-JP" sz="4400" b="1" kern="0" dirty="0">
                <a:latin typeface="Century Schoolbook" pitchFamily="18" charset="0"/>
                <a:ea typeface="+mj-ea"/>
                <a:cs typeface="+mj-cs"/>
              </a:rPr>
              <a:t>You know </a:t>
            </a:r>
            <a:r>
              <a:rPr lang="en-US" altLang="ja-JP" sz="4400" b="1" kern="0" dirty="0" smtClean="0">
                <a:latin typeface="Century Schoolbook" pitchFamily="18" charset="0"/>
                <a:ea typeface="+mj-ea"/>
                <a:cs typeface="+mj-cs"/>
              </a:rPr>
              <a:t>this.</a:t>
            </a:r>
            <a:endParaRPr lang="ja-JP" altLang="en-US" sz="4400" b="1" kern="0" dirty="0">
              <a:latin typeface="Century Schoolbook" pitchFamily="18" charset="0"/>
              <a:ea typeface="+mj-ea"/>
              <a:cs typeface="+mj-cs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539552" y="5454352"/>
            <a:ext cx="802858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>
              <a:defRPr/>
            </a:pPr>
            <a:r>
              <a:rPr lang="en-US" altLang="ja-JP" sz="4400" b="1" kern="0" dirty="0" smtClean="0">
                <a:latin typeface="Century Schoolbook" pitchFamily="18" charset="0"/>
                <a:ea typeface="+mj-ea"/>
                <a:cs typeface="+mj-cs"/>
              </a:rPr>
              <a:t>Mt. Fuji is beautiful.</a:t>
            </a:r>
            <a:endParaRPr lang="ja-JP" altLang="en-US" sz="4400" b="1" kern="0" dirty="0">
              <a:latin typeface="Century Schoolbook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8"/>
          <p:cNvSpPr>
            <a:spLocks noGrp="1"/>
          </p:cNvSpPr>
          <p:nvPr>
            <p:ph type="title"/>
          </p:nvPr>
        </p:nvSpPr>
        <p:spPr>
          <a:xfrm>
            <a:off x="3024336" y="3356992"/>
            <a:ext cx="5940152" cy="1143000"/>
          </a:xfrm>
        </p:spPr>
        <p:txBody>
          <a:bodyPr/>
          <a:lstStyle/>
          <a:p>
            <a:pPr algn="l" eaLnBrk="1" hangingPunct="1"/>
            <a:r>
              <a:rPr lang="en-US" altLang="ja-JP" sz="3200" b="1" dirty="0" smtClean="0">
                <a:latin typeface="Century Schoolbook" pitchFamily="18" charset="0"/>
              </a:rPr>
              <a:t>Mt. Fuji is beautiful.</a:t>
            </a:r>
            <a:endParaRPr lang="ja-JP" altLang="en-US" sz="3200" b="1" dirty="0" smtClean="0">
              <a:latin typeface="Century Schoolbook" pitchFamily="18" charset="0"/>
            </a:endParaRPr>
          </a:p>
        </p:txBody>
      </p:sp>
      <p:pic>
        <p:nvPicPr>
          <p:cNvPr id="4098" name="コンテンツ プレースホル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3503"/>
            <a:ext cx="3277164" cy="218136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" name="タイトル 1"/>
          <p:cNvSpPr txBox="1">
            <a:spLocks/>
          </p:cNvSpPr>
          <p:nvPr/>
        </p:nvSpPr>
        <p:spPr bwMode="auto">
          <a:xfrm>
            <a:off x="1872208" y="1988840"/>
            <a:ext cx="59769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>
              <a:defRPr/>
            </a:pPr>
            <a:r>
              <a:rPr lang="en-US" altLang="ja-JP" sz="4400" b="1" kern="0" dirty="0">
                <a:latin typeface="Century Schoolbook" pitchFamily="18" charset="0"/>
                <a:ea typeface="+mj-ea"/>
                <a:cs typeface="+mj-cs"/>
              </a:rPr>
              <a:t>You know</a:t>
            </a:r>
            <a:r>
              <a:rPr lang="en-US" altLang="ja-JP" sz="4400" b="1" kern="0" dirty="0">
                <a:solidFill>
                  <a:schemeClr val="bg1"/>
                </a:solidFill>
                <a:latin typeface="Century Schoolbook" pitchFamily="18" charset="0"/>
                <a:ea typeface="+mj-ea"/>
                <a:cs typeface="+mj-cs"/>
              </a:rPr>
              <a:t> </a:t>
            </a:r>
            <a:r>
              <a:rPr lang="ja-JP" altLang="en-US" sz="4400" b="1" kern="0" dirty="0">
                <a:solidFill>
                  <a:schemeClr val="bg1"/>
                </a:solidFill>
                <a:latin typeface="Century Schoolbook" pitchFamily="18" charset="0"/>
                <a:ea typeface="+mj-ea"/>
                <a:cs typeface="+mj-cs"/>
              </a:rPr>
              <a:t>＜</a:t>
            </a:r>
            <a:r>
              <a:rPr lang="en-US" altLang="ja-JP" sz="4400" b="1" kern="0" dirty="0">
                <a:latin typeface="Century Schoolbook" pitchFamily="18" charset="0"/>
                <a:ea typeface="+mj-ea"/>
                <a:cs typeface="+mj-cs"/>
              </a:rPr>
              <a:t>this</a:t>
            </a:r>
            <a:r>
              <a:rPr lang="ja-JP" altLang="en-US" sz="4400" b="1" kern="0" dirty="0">
                <a:solidFill>
                  <a:schemeClr val="bg1"/>
                </a:solidFill>
                <a:latin typeface="Century Schoolbook" pitchFamily="18" charset="0"/>
                <a:ea typeface="+mj-ea"/>
                <a:cs typeface="+mj-cs"/>
              </a:rPr>
              <a:t>＞</a:t>
            </a:r>
            <a:r>
              <a:rPr lang="en-US" altLang="ja-JP" sz="4400" b="1" kern="0" dirty="0">
                <a:latin typeface="Century Schoolbook" pitchFamily="18" charset="0"/>
                <a:ea typeface="+mj-ea"/>
                <a:cs typeface="+mj-cs"/>
              </a:rPr>
              <a:t>.</a:t>
            </a:r>
            <a:endParaRPr lang="ja-JP" altLang="en-US" sz="4400" b="1" kern="0" dirty="0">
              <a:latin typeface="Century Schoolbook" pitchFamily="18" charset="0"/>
              <a:ea typeface="+mj-ea"/>
              <a:cs typeface="+mj-cs"/>
            </a:endParaRPr>
          </a:p>
        </p:txBody>
      </p:sp>
      <p:sp>
        <p:nvSpPr>
          <p:cNvPr id="10" name="タイトル 8"/>
          <p:cNvSpPr txBox="1">
            <a:spLocks/>
          </p:cNvSpPr>
          <p:nvPr/>
        </p:nvSpPr>
        <p:spPr bwMode="auto">
          <a:xfrm>
            <a:off x="179512" y="4806280"/>
            <a:ext cx="288032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>
              <a:defRPr/>
            </a:pPr>
            <a:r>
              <a:rPr lang="en-US" altLang="ja-JP" sz="3200" b="1" kern="0" dirty="0">
                <a:latin typeface="Century Schoolbook" pitchFamily="18" charset="0"/>
                <a:ea typeface="+mj-ea"/>
                <a:cs typeface="+mj-cs"/>
              </a:rPr>
              <a:t>You know </a:t>
            </a:r>
            <a:r>
              <a:rPr lang="ja-JP" altLang="en-US" sz="3200" b="1" kern="0" dirty="0" smtClean="0">
                <a:latin typeface="Century Schoolbook" pitchFamily="18" charset="0"/>
                <a:ea typeface="+mj-ea"/>
                <a:cs typeface="+mj-cs"/>
              </a:rPr>
              <a:t>＜</a:t>
            </a:r>
            <a:endParaRPr lang="ja-JP" altLang="en-US" sz="3200" b="1" kern="0" dirty="0">
              <a:latin typeface="Century Schoolbook" pitchFamily="18" charset="0"/>
              <a:ea typeface="+mj-ea"/>
              <a:cs typeface="+mj-cs"/>
            </a:endParaRPr>
          </a:p>
        </p:txBody>
      </p:sp>
      <p:sp>
        <p:nvSpPr>
          <p:cNvPr id="6" name="上矢印 5"/>
          <p:cNvSpPr/>
          <p:nvPr/>
        </p:nvSpPr>
        <p:spPr bwMode="auto">
          <a:xfrm rot="10800000">
            <a:off x="5725144" y="2924944"/>
            <a:ext cx="648072" cy="936104"/>
          </a:xfrm>
          <a:prstGeom prst="up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8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7" name="タイトル 8"/>
          <p:cNvSpPr txBox="1">
            <a:spLocks/>
          </p:cNvSpPr>
          <p:nvPr/>
        </p:nvSpPr>
        <p:spPr bwMode="auto">
          <a:xfrm>
            <a:off x="3357264" y="4806280"/>
            <a:ext cx="8557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>
              <a:defRPr/>
            </a:pPr>
            <a:r>
              <a:rPr lang="ja-JP" altLang="en-US" sz="3200" b="1" kern="0" dirty="0" smtClean="0">
                <a:latin typeface="Century Schoolbook" pitchFamily="18" charset="0"/>
                <a:ea typeface="+mj-ea"/>
                <a:cs typeface="+mj-cs"/>
              </a:rPr>
              <a:t>＞</a:t>
            </a:r>
            <a:r>
              <a:rPr lang="en-US" altLang="ja-JP" sz="3200" b="1" kern="0" dirty="0">
                <a:latin typeface="Century Schoolbook" pitchFamily="18" charset="0"/>
                <a:ea typeface="+mj-ea"/>
                <a:cs typeface="+mj-cs"/>
              </a:rPr>
              <a:t>.</a:t>
            </a:r>
            <a:endParaRPr lang="ja-JP" altLang="en-US" sz="3200" b="1" kern="0" dirty="0">
              <a:latin typeface="Century Schoolbook" pitchFamily="18" charset="0"/>
              <a:ea typeface="+mj-ea"/>
              <a:cs typeface="+mj-cs"/>
            </a:endParaRPr>
          </a:p>
        </p:txBody>
      </p:sp>
      <p:sp>
        <p:nvSpPr>
          <p:cNvPr id="13" name="タイトル 8"/>
          <p:cNvSpPr txBox="1">
            <a:spLocks/>
          </p:cNvSpPr>
          <p:nvPr/>
        </p:nvSpPr>
        <p:spPr bwMode="auto">
          <a:xfrm>
            <a:off x="3024336" y="3645024"/>
            <a:ext cx="5940152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Mt. Fuji is beautiful</a:t>
            </a:r>
            <a:endParaRPr kumimoji="1" lang="ja-JP" altLang="en-US" sz="32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sp>
        <p:nvSpPr>
          <p:cNvPr id="11" name="タイトル 1"/>
          <p:cNvSpPr txBox="1">
            <a:spLocks/>
          </p:cNvSpPr>
          <p:nvPr/>
        </p:nvSpPr>
        <p:spPr bwMode="auto">
          <a:xfrm>
            <a:off x="1872208" y="1988840"/>
            <a:ext cx="59769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>
              <a:defRPr/>
            </a:pPr>
            <a:r>
              <a:rPr lang="en-US" altLang="ja-JP" sz="4400" b="1" kern="0" dirty="0">
                <a:latin typeface="Century Schoolbook" pitchFamily="18" charset="0"/>
                <a:ea typeface="+mj-ea"/>
                <a:cs typeface="+mj-cs"/>
              </a:rPr>
              <a:t>You know </a:t>
            </a:r>
            <a:r>
              <a:rPr lang="ja-JP" altLang="en-US" sz="4400" b="1" kern="0" dirty="0">
                <a:latin typeface="Century Schoolbook" pitchFamily="18" charset="0"/>
                <a:ea typeface="+mj-ea"/>
                <a:cs typeface="+mj-cs"/>
              </a:rPr>
              <a:t>＜</a:t>
            </a:r>
            <a:r>
              <a:rPr lang="en-US" altLang="ja-JP" sz="4400" b="1" kern="0" dirty="0">
                <a:latin typeface="Century Schoolbook" pitchFamily="18" charset="0"/>
                <a:ea typeface="+mj-ea"/>
                <a:cs typeface="+mj-cs"/>
              </a:rPr>
              <a:t>this</a:t>
            </a:r>
            <a:r>
              <a:rPr lang="ja-JP" altLang="en-US" sz="4400" b="1" kern="0" dirty="0">
                <a:latin typeface="Century Schoolbook" pitchFamily="18" charset="0"/>
                <a:ea typeface="+mj-ea"/>
                <a:cs typeface="+mj-cs"/>
              </a:rPr>
              <a:t>＞</a:t>
            </a:r>
            <a:r>
              <a:rPr lang="en-US" altLang="ja-JP" sz="4400" b="1" kern="0" dirty="0">
                <a:latin typeface="Century Schoolbook" pitchFamily="18" charset="0"/>
                <a:ea typeface="+mj-ea"/>
                <a:cs typeface="+mj-cs"/>
              </a:rPr>
              <a:t>.</a:t>
            </a:r>
            <a:endParaRPr lang="ja-JP" altLang="en-US" sz="4400" b="1" kern="0" dirty="0">
              <a:latin typeface="Century Schoolbook" pitchFamily="18" charset="0"/>
              <a:ea typeface="+mj-ea"/>
              <a:cs typeface="+mj-cs"/>
            </a:endParaRPr>
          </a:p>
        </p:txBody>
      </p:sp>
      <p:sp>
        <p:nvSpPr>
          <p:cNvPr id="14" name="タイトル 8"/>
          <p:cNvSpPr txBox="1">
            <a:spLocks/>
          </p:cNvSpPr>
          <p:nvPr/>
        </p:nvSpPr>
        <p:spPr bwMode="auto">
          <a:xfrm>
            <a:off x="179512" y="5094312"/>
            <a:ext cx="7848872" cy="56693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>
              <a:defRPr/>
            </a:pPr>
            <a:r>
              <a:rPr lang="en-US" altLang="ja-JP" sz="3200" b="1" kern="0" dirty="0">
                <a:latin typeface="Century Schoolbook" pitchFamily="18" charset="0"/>
                <a:ea typeface="+mj-ea"/>
                <a:cs typeface="+mj-cs"/>
              </a:rPr>
              <a:t>You know </a:t>
            </a:r>
            <a:r>
              <a:rPr lang="ja-JP" altLang="en-US" sz="3200" b="1" kern="0" dirty="0">
                <a:solidFill>
                  <a:schemeClr val="bg1"/>
                </a:solidFill>
                <a:latin typeface="Century Schoolbook" pitchFamily="18" charset="0"/>
                <a:ea typeface="+mj-ea"/>
                <a:cs typeface="+mj-cs"/>
              </a:rPr>
              <a:t> </a:t>
            </a:r>
            <a:r>
              <a:rPr lang="ja-JP" altLang="en-US" sz="3200" b="1" kern="0" dirty="0" smtClean="0">
                <a:solidFill>
                  <a:schemeClr val="bg1"/>
                </a:solidFill>
                <a:latin typeface="Century Schoolbook" pitchFamily="18" charset="0"/>
                <a:ea typeface="+mj-ea"/>
                <a:cs typeface="+mj-cs"/>
              </a:rPr>
              <a:t>    </a:t>
            </a:r>
            <a:r>
              <a:rPr lang="en-US" altLang="ja-JP" sz="3200" b="1" kern="0" dirty="0" smtClean="0">
                <a:latin typeface="Century Schoolbook" pitchFamily="18" charset="0"/>
                <a:ea typeface="+mj-ea"/>
                <a:cs typeface="+mj-cs"/>
              </a:rPr>
              <a:t>Mt. Fuji is beautiful.</a:t>
            </a:r>
            <a:endParaRPr lang="ja-JP" altLang="en-US" sz="3200" b="1" kern="0" dirty="0">
              <a:latin typeface="Century Schoolbook" pitchFamily="18" charset="0"/>
              <a:ea typeface="+mj-ea"/>
              <a:cs typeface="+mj-cs"/>
            </a:endParaRPr>
          </a:p>
        </p:txBody>
      </p:sp>
      <p:sp>
        <p:nvSpPr>
          <p:cNvPr id="12" name="上矢印 11"/>
          <p:cNvSpPr/>
          <p:nvPr/>
        </p:nvSpPr>
        <p:spPr bwMode="auto">
          <a:xfrm rot="10800000">
            <a:off x="5725145" y="4221088"/>
            <a:ext cx="648072" cy="936104"/>
          </a:xfrm>
          <a:prstGeom prst="up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8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15" name="タイトル 8"/>
          <p:cNvSpPr txBox="1">
            <a:spLocks/>
          </p:cNvSpPr>
          <p:nvPr/>
        </p:nvSpPr>
        <p:spPr bwMode="auto">
          <a:xfrm>
            <a:off x="2339752" y="5085184"/>
            <a:ext cx="108012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that</a:t>
            </a:r>
            <a:endParaRPr kumimoji="1" lang="ja-JP" altLang="en-US" sz="24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7.40741E-7 L 0.41302 -0.0007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42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 3.7037E-7 L -0.00591 0.21065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10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1"/>
      <p:bldP spid="8" grpId="0"/>
      <p:bldP spid="10" grpId="0"/>
      <p:bldP spid="6" grpId="0" animBg="1"/>
      <p:bldP spid="7" grpId="0"/>
      <p:bldP spid="7" grpId="1"/>
      <p:bldP spid="13" grpId="0"/>
      <p:bldP spid="13" grpId="1"/>
      <p:bldP spid="11" grpId="0"/>
      <p:bldP spid="14" grpId="0" animBg="1"/>
      <p:bldP spid="12" grpId="0" animBg="1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角丸四角形 15"/>
          <p:cNvSpPr/>
          <p:nvPr/>
        </p:nvSpPr>
        <p:spPr>
          <a:xfrm>
            <a:off x="72008" y="3068960"/>
            <a:ext cx="8964488" cy="3717032"/>
          </a:xfrm>
          <a:prstGeom prst="roundRect">
            <a:avLst>
              <a:gd name="adj" fmla="val 8341"/>
            </a:avLst>
          </a:prstGeom>
          <a:solidFill>
            <a:srgbClr val="3333CC">
              <a:alpha val="3000"/>
            </a:srgbClr>
          </a:solidFill>
          <a:ln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latin typeface="Century Schoolbook" panose="02040604050505020304" pitchFamily="18" charset="0"/>
              </a:rPr>
              <a:t>　</a:t>
            </a:r>
            <a:endParaRPr kumimoji="1" lang="ja-JP" altLang="en-US" dirty="0">
              <a:latin typeface="Century Schoolbook" panose="02040604050505020304" pitchFamily="18" charset="0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323528" y="2996952"/>
            <a:ext cx="165618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Point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395536" y="3573016"/>
            <a:ext cx="792088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①思う・分かる・気づく・</a:t>
            </a:r>
            <a:r>
              <a:rPr lang="ja-JP" altLang="en-US" sz="2400" b="1" cap="none" spc="0" dirty="0" err="1" smtClean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知るの</a:t>
            </a:r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意味を持つ動詞</a:t>
            </a:r>
            <a:endParaRPr lang="en-US" altLang="ja-JP" sz="2400" b="1" dirty="0" smtClean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  <a:ea typeface="ＭＳ ゴシック" pitchFamily="49" charset="-128"/>
            </a:endParaRPr>
          </a:p>
          <a:p>
            <a:pPr algn="l"/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　「主語　＋　動詞　＋　＜考えていること（文）＞」</a:t>
            </a:r>
            <a:endParaRPr lang="en-US" altLang="ja-JP" sz="2400" b="1" dirty="0" smtClean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  <a:ea typeface="ＭＳ ゴシック" pitchFamily="49" charset="-128"/>
            </a:endParaRPr>
          </a:p>
          <a:p>
            <a:pPr algn="l"/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　という表現ができます。</a:t>
            </a:r>
            <a:endParaRPr lang="en-US" altLang="ja-JP" sz="2400" b="1" dirty="0" smtClean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  <a:ea typeface="ＭＳ ゴシック" pitchFamily="49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-36512" y="0"/>
            <a:ext cx="922239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思う・分かる・気づく・知る＋＜</a:t>
            </a:r>
            <a:r>
              <a:rPr lang="en-US" altLang="ja-JP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that </a:t>
            </a:r>
            <a:r>
              <a:rPr lang="ja-JP" altLang="en-US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文＞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  <a:ea typeface="ＭＳ ゴシック" pitchFamily="49" charset="-128"/>
            </a:endParaRPr>
          </a:p>
        </p:txBody>
      </p:sp>
      <p:sp>
        <p:nvSpPr>
          <p:cNvPr id="21" name="タイトル 8"/>
          <p:cNvSpPr txBox="1">
            <a:spLocks/>
          </p:cNvSpPr>
          <p:nvPr/>
        </p:nvSpPr>
        <p:spPr bwMode="auto">
          <a:xfrm>
            <a:off x="539552" y="980728"/>
            <a:ext cx="4176464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>
              <a:defRPr/>
            </a:pPr>
            <a:r>
              <a:rPr lang="en-US" altLang="ja-JP" sz="3200" b="1" kern="0" dirty="0">
                <a:latin typeface="Century Schoolbook" pitchFamily="18" charset="0"/>
                <a:ea typeface="+mj-ea"/>
                <a:cs typeface="+mj-cs"/>
              </a:rPr>
              <a:t>You </a:t>
            </a:r>
            <a:r>
              <a:rPr lang="en-US" altLang="ja-JP" sz="3200" b="1" kern="0" dirty="0" smtClean="0">
                <a:latin typeface="Century Schoolbook" pitchFamily="18" charset="0"/>
                <a:ea typeface="+mj-ea"/>
                <a:cs typeface="+mj-cs"/>
              </a:rPr>
              <a:t>know</a:t>
            </a:r>
            <a:r>
              <a:rPr lang="ja-JP" altLang="en-US" sz="3200" b="1" kern="0" dirty="0" smtClean="0">
                <a:latin typeface="Century Schoolbook" pitchFamily="18" charset="0"/>
                <a:ea typeface="+mj-ea"/>
                <a:cs typeface="+mj-cs"/>
              </a:rPr>
              <a:t>＜</a:t>
            </a:r>
            <a:r>
              <a:rPr lang="en-US" altLang="ja-JP" sz="3200" b="1" kern="0" dirty="0" smtClean="0">
                <a:latin typeface="Century Schoolbook" pitchFamily="18" charset="0"/>
                <a:ea typeface="+mj-ea"/>
                <a:cs typeface="+mj-cs"/>
              </a:rPr>
              <a:t>this</a:t>
            </a:r>
            <a:r>
              <a:rPr lang="ja-JP" altLang="en-US" sz="3200" b="1" kern="0" dirty="0" smtClean="0">
                <a:latin typeface="Century Schoolbook" pitchFamily="18" charset="0"/>
                <a:ea typeface="+mj-ea"/>
                <a:cs typeface="+mj-cs"/>
              </a:rPr>
              <a:t>＞</a:t>
            </a:r>
            <a:r>
              <a:rPr lang="en-US" altLang="ja-JP" sz="3200" b="1" kern="0" dirty="0" smtClean="0">
                <a:latin typeface="Century Schoolbook" pitchFamily="18" charset="0"/>
                <a:ea typeface="+mj-ea"/>
                <a:cs typeface="+mj-cs"/>
              </a:rPr>
              <a:t>.</a:t>
            </a:r>
            <a:endParaRPr lang="ja-JP" altLang="en-US" sz="3200" b="1" kern="0" dirty="0">
              <a:latin typeface="Century Schoolbook" pitchFamily="18" charset="0"/>
              <a:ea typeface="+mj-ea"/>
              <a:cs typeface="+mj-cs"/>
            </a:endParaRPr>
          </a:p>
        </p:txBody>
      </p:sp>
      <p:sp>
        <p:nvSpPr>
          <p:cNvPr id="22" name="タイトル 8"/>
          <p:cNvSpPr txBox="1">
            <a:spLocks/>
          </p:cNvSpPr>
          <p:nvPr/>
        </p:nvSpPr>
        <p:spPr bwMode="auto">
          <a:xfrm>
            <a:off x="539552" y="1700808"/>
            <a:ext cx="7704856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>
              <a:defRPr/>
            </a:pPr>
            <a:r>
              <a:rPr lang="en-US" altLang="ja-JP" sz="2800" b="1" kern="0" dirty="0">
                <a:latin typeface="Century Schoolbook" pitchFamily="18" charset="0"/>
                <a:ea typeface="+mj-ea"/>
                <a:cs typeface="+mj-cs"/>
              </a:rPr>
              <a:t>You </a:t>
            </a:r>
            <a:r>
              <a:rPr lang="en-US" altLang="ja-JP" sz="2800" b="1" kern="0" dirty="0" smtClean="0">
                <a:latin typeface="Century Schoolbook" pitchFamily="18" charset="0"/>
                <a:ea typeface="+mj-ea"/>
                <a:cs typeface="+mj-cs"/>
              </a:rPr>
              <a:t>know</a:t>
            </a:r>
            <a:r>
              <a:rPr lang="ja-JP" altLang="en-US" sz="2800" b="1" kern="0" dirty="0" smtClean="0">
                <a:latin typeface="Century Schoolbook" pitchFamily="18" charset="0"/>
                <a:ea typeface="+mj-ea"/>
                <a:cs typeface="+mj-cs"/>
              </a:rPr>
              <a:t>＜</a:t>
            </a:r>
            <a:r>
              <a:rPr lang="en-US" altLang="ja-JP" sz="2800" b="1" kern="0" dirty="0" smtClean="0">
                <a:latin typeface="Century Schoolbook" pitchFamily="18" charset="0"/>
                <a:ea typeface="+mj-ea"/>
                <a:cs typeface="+mj-cs"/>
              </a:rPr>
              <a:t>Mt. Fuji is beautiful</a:t>
            </a:r>
            <a:r>
              <a:rPr lang="ja-JP" altLang="en-US" sz="2800" b="1" kern="0" dirty="0" smtClean="0">
                <a:latin typeface="Century Schoolbook" pitchFamily="18" charset="0"/>
                <a:ea typeface="+mj-ea"/>
                <a:cs typeface="+mj-cs"/>
              </a:rPr>
              <a:t>＞</a:t>
            </a:r>
            <a:r>
              <a:rPr lang="en-US" altLang="ja-JP" sz="2800" b="1" kern="0" dirty="0" smtClean="0">
                <a:latin typeface="Century Schoolbook" pitchFamily="18" charset="0"/>
                <a:ea typeface="+mj-ea"/>
                <a:cs typeface="+mj-cs"/>
              </a:rPr>
              <a:t>.</a:t>
            </a:r>
            <a:endParaRPr lang="ja-JP" altLang="en-US" sz="2800" b="1" kern="0" dirty="0">
              <a:latin typeface="Century Schoolbook" pitchFamily="18" charset="0"/>
              <a:ea typeface="+mj-ea"/>
              <a:cs typeface="+mj-cs"/>
            </a:endParaRPr>
          </a:p>
        </p:txBody>
      </p:sp>
      <p:sp>
        <p:nvSpPr>
          <p:cNvPr id="23" name="タイトル 8"/>
          <p:cNvSpPr txBox="1">
            <a:spLocks/>
          </p:cNvSpPr>
          <p:nvPr/>
        </p:nvSpPr>
        <p:spPr bwMode="auto">
          <a:xfrm>
            <a:off x="539552" y="2348880"/>
            <a:ext cx="8712968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>
              <a:defRPr/>
            </a:pPr>
            <a:r>
              <a:rPr lang="en-US" altLang="ja-JP" sz="2800" b="1" kern="0" dirty="0">
                <a:latin typeface="Century Schoolbook" pitchFamily="18" charset="0"/>
                <a:ea typeface="+mj-ea"/>
                <a:cs typeface="+mj-cs"/>
              </a:rPr>
              <a:t>You </a:t>
            </a:r>
            <a:r>
              <a:rPr lang="en-US" altLang="ja-JP" sz="2800" b="1" kern="0" dirty="0" smtClean="0">
                <a:latin typeface="Century Schoolbook" pitchFamily="18" charset="0"/>
                <a:ea typeface="+mj-ea"/>
                <a:cs typeface="+mj-cs"/>
              </a:rPr>
              <a:t>know</a:t>
            </a:r>
            <a:r>
              <a:rPr lang="ja-JP" altLang="en-US" sz="2800" b="1" kern="0" dirty="0" smtClean="0">
                <a:latin typeface="Century Schoolbook" pitchFamily="18" charset="0"/>
                <a:ea typeface="+mj-ea"/>
                <a:cs typeface="+mj-cs"/>
              </a:rPr>
              <a:t>＜</a:t>
            </a:r>
            <a:r>
              <a:rPr lang="en-US" altLang="ja-JP" sz="2800" b="1" kern="0" dirty="0" smtClean="0">
                <a:solidFill>
                  <a:srgbClr val="FF0000"/>
                </a:solidFill>
                <a:latin typeface="Century Schoolbook" pitchFamily="18" charset="0"/>
                <a:ea typeface="+mj-ea"/>
                <a:cs typeface="+mj-cs"/>
              </a:rPr>
              <a:t>that</a:t>
            </a:r>
            <a:r>
              <a:rPr lang="en-US" altLang="ja-JP" sz="2800" b="1" kern="0" dirty="0" smtClean="0">
                <a:latin typeface="Century Schoolbook" pitchFamily="18" charset="0"/>
                <a:ea typeface="+mj-ea"/>
                <a:cs typeface="+mj-cs"/>
              </a:rPr>
              <a:t> Mt. Fuji is beautiful</a:t>
            </a:r>
            <a:r>
              <a:rPr lang="ja-JP" altLang="en-US" sz="2800" b="1" kern="0" dirty="0" smtClean="0">
                <a:latin typeface="Century Schoolbook" pitchFamily="18" charset="0"/>
                <a:ea typeface="+mj-ea"/>
                <a:cs typeface="+mj-cs"/>
              </a:rPr>
              <a:t>＞</a:t>
            </a:r>
            <a:r>
              <a:rPr lang="en-US" altLang="ja-JP" sz="2800" b="1" kern="0" dirty="0" smtClean="0">
                <a:latin typeface="Century Schoolbook" pitchFamily="18" charset="0"/>
                <a:ea typeface="+mj-ea"/>
                <a:cs typeface="+mj-cs"/>
              </a:rPr>
              <a:t>.</a:t>
            </a:r>
            <a:endParaRPr lang="ja-JP" altLang="en-US" sz="2800" b="1" kern="0" dirty="0">
              <a:latin typeface="Century Schoolbook" pitchFamily="18" charset="0"/>
              <a:ea typeface="+mj-ea"/>
              <a:cs typeface="+mj-cs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394520" y="4725144"/>
            <a:ext cx="874948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②</a:t>
            </a:r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that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を使って、</a:t>
            </a:r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that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の後から考えていることが始まることを表すことがあります。考えていることが始まることを表す印なので、「あれ」と言う意味はありません。</a:t>
            </a:r>
            <a:endParaRPr lang="en-US" altLang="ja-JP" sz="2400" b="1" dirty="0" smtClean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  <a:ea typeface="ＭＳ ゴシック" pitchFamily="49" charset="-128"/>
            </a:endParaRPr>
          </a:p>
          <a:p>
            <a:pPr algn="l"/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文をつなぐ接続詞の</a:t>
            </a:r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that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といいます。</a:t>
            </a:r>
            <a:endParaRPr lang="en-US" altLang="ja-JP" sz="2400" b="1" dirty="0" smtClean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  <a:ea typeface="ＭＳ ゴシック" pitchFamily="49" charset="-128"/>
            </a:endParaRPr>
          </a:p>
        </p:txBody>
      </p:sp>
      <p:sp>
        <p:nvSpPr>
          <p:cNvPr id="35" name="円/楕円 34"/>
          <p:cNvSpPr/>
          <p:nvPr/>
        </p:nvSpPr>
        <p:spPr>
          <a:xfrm>
            <a:off x="2627784" y="2420888"/>
            <a:ext cx="1008112" cy="432048"/>
          </a:xfrm>
          <a:prstGeom prst="ellipse">
            <a:avLst/>
          </a:prstGeom>
          <a:solidFill>
            <a:srgbClr val="FF00FF">
              <a:alpha val="10588"/>
            </a:srgbClr>
          </a:solidFill>
          <a:ln>
            <a:solidFill>
              <a:srgbClr val="FF0000">
                <a:alpha val="67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円/楕円 35"/>
          <p:cNvSpPr/>
          <p:nvPr/>
        </p:nvSpPr>
        <p:spPr>
          <a:xfrm>
            <a:off x="755576" y="4797152"/>
            <a:ext cx="720080" cy="360040"/>
          </a:xfrm>
          <a:prstGeom prst="ellipse">
            <a:avLst/>
          </a:prstGeom>
          <a:solidFill>
            <a:srgbClr val="FF00FF">
              <a:alpha val="11000"/>
            </a:srgbClr>
          </a:solidFill>
          <a:ln>
            <a:solidFill>
              <a:srgbClr val="FF0000">
                <a:alpha val="67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Century Schoolbook" panose="02040604050505020304" pitchFamily="18" charset="0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3635896" y="2420888"/>
            <a:ext cx="3744416" cy="504056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solidFill>
              <a:schemeClr val="accent1">
                <a:shade val="50000"/>
                <a:alpha val="82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正方形/長方形 37"/>
          <p:cNvSpPr/>
          <p:nvPr/>
        </p:nvSpPr>
        <p:spPr>
          <a:xfrm>
            <a:off x="4788024" y="4797152"/>
            <a:ext cx="2160240" cy="360040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solidFill>
              <a:schemeClr val="accent1">
                <a:shade val="50000"/>
                <a:alpha val="82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Century Schoolbook" panose="02040604050505020304" pitchFamily="18" charset="0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395536" y="6207695"/>
            <a:ext cx="792088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③思う・分かる・気づく・知る意味の動詞を覚えよう。</a:t>
            </a:r>
            <a:endParaRPr lang="en-US" altLang="ja-JP" sz="2400" b="1" dirty="0" smtClean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  <a:ea typeface="ＭＳ ゴシック" pitchFamily="49" charset="-128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1403648" y="2780928"/>
            <a:ext cx="1080120" cy="72008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正方形/長方形 40"/>
          <p:cNvSpPr/>
          <p:nvPr/>
        </p:nvSpPr>
        <p:spPr>
          <a:xfrm>
            <a:off x="827584" y="6623641"/>
            <a:ext cx="5472608" cy="45719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Century Schoolbook" panose="02040604050505020304" pitchFamily="18" charset="0"/>
            </a:endParaRPr>
          </a:p>
        </p:txBody>
      </p:sp>
      <p:pic>
        <p:nvPicPr>
          <p:cNvPr id="19" name="コンテンツ プレースホルダ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620688"/>
            <a:ext cx="1947259" cy="129614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/>
      <p:bldP spid="18" grpId="0"/>
      <p:bldP spid="21" grpId="0"/>
      <p:bldP spid="22" grpId="0"/>
      <p:bldP spid="23" grpId="0"/>
      <p:bldP spid="34" grpId="0"/>
      <p:bldP spid="35" grpId="0" animBg="1"/>
      <p:bldP spid="36" grpId="0" animBg="1"/>
      <p:bldP spid="37" grpId="0" animBg="1"/>
      <p:bldP spid="38" grpId="0" animBg="1"/>
      <p:bldP spid="39" grpId="0"/>
      <p:bldP spid="40" grpId="0" animBg="1"/>
      <p:bldP spid="4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正方形/長方形 23"/>
          <p:cNvSpPr/>
          <p:nvPr/>
        </p:nvSpPr>
        <p:spPr>
          <a:xfrm>
            <a:off x="0" y="188640"/>
            <a:ext cx="883607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200" b="1" cap="none" spc="0" dirty="0" smtClean="0">
                <a:ln w="17780" cmpd="sng">
                  <a:noFill/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ＭＳ ゴシック" pitchFamily="49" charset="-128"/>
                <a:ea typeface="ＭＳ ゴシック" pitchFamily="49" charset="-128"/>
              </a:rPr>
              <a:t>「思う・分かる・気づく・知る」の意味の動詞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6987918" y="755993"/>
            <a:ext cx="183255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2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ＭＳ ゴシック" pitchFamily="49" charset="-128"/>
                <a:ea typeface="ＭＳ ゴシック" pitchFamily="49" charset="-128"/>
              </a:rPr>
              <a:t>認識動詞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effectLst>
                <a:outerShdw blurRad="50800" algn="tl" rotWithShape="0">
                  <a:srgbClr val="000000"/>
                </a:outerShdw>
              </a:effectLst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右矢印 24"/>
          <p:cNvSpPr/>
          <p:nvPr/>
        </p:nvSpPr>
        <p:spPr>
          <a:xfrm>
            <a:off x="5508104" y="908720"/>
            <a:ext cx="1224136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タイトル 1"/>
          <p:cNvSpPr txBox="1">
            <a:spLocks/>
          </p:cNvSpPr>
          <p:nvPr/>
        </p:nvSpPr>
        <p:spPr>
          <a:xfrm>
            <a:off x="251520" y="1556792"/>
            <a:ext cx="2016224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know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sp>
        <p:nvSpPr>
          <p:cNvPr id="27" name="タイトル 1"/>
          <p:cNvSpPr txBox="1">
            <a:spLocks/>
          </p:cNvSpPr>
          <p:nvPr/>
        </p:nvSpPr>
        <p:spPr>
          <a:xfrm>
            <a:off x="3635896" y="1556792"/>
            <a:ext cx="2664296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知っている</a:t>
            </a:r>
            <a:endParaRPr kumimoji="1" lang="en-US" altLang="ja-JP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sp>
        <p:nvSpPr>
          <p:cNvPr id="28" name="タイトル 1"/>
          <p:cNvSpPr txBox="1">
            <a:spLocks/>
          </p:cNvSpPr>
          <p:nvPr/>
        </p:nvSpPr>
        <p:spPr>
          <a:xfrm>
            <a:off x="251520" y="2132856"/>
            <a:ext cx="2016224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think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sp>
        <p:nvSpPr>
          <p:cNvPr id="29" name="タイトル 1"/>
          <p:cNvSpPr txBox="1">
            <a:spLocks/>
          </p:cNvSpPr>
          <p:nvPr/>
        </p:nvSpPr>
        <p:spPr>
          <a:xfrm>
            <a:off x="3635896" y="2132856"/>
            <a:ext cx="4320480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600" b="1" dirty="0" smtClean="0">
                <a:latin typeface="Century Schoolbook" pitchFamily="18" charset="0"/>
                <a:ea typeface="+mj-ea"/>
                <a:cs typeface="+mj-cs"/>
              </a:rPr>
              <a:t>思う・</a:t>
            </a:r>
            <a:r>
              <a:rPr kumimoji="1" lang="ja-JP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考える</a:t>
            </a:r>
          </a:p>
        </p:txBody>
      </p:sp>
      <p:sp>
        <p:nvSpPr>
          <p:cNvPr id="30" name="タイトル 1"/>
          <p:cNvSpPr txBox="1">
            <a:spLocks/>
          </p:cNvSpPr>
          <p:nvPr/>
        </p:nvSpPr>
        <p:spPr>
          <a:xfrm>
            <a:off x="251520" y="2636912"/>
            <a:ext cx="3096344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600" b="1" dirty="0" smtClean="0">
                <a:latin typeface="Century Schoolbook" pitchFamily="18" charset="0"/>
                <a:ea typeface="+mj-ea"/>
                <a:cs typeface="+mj-cs"/>
              </a:rPr>
              <a:t>remember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sp>
        <p:nvSpPr>
          <p:cNvPr id="31" name="タイトル 1"/>
          <p:cNvSpPr txBox="1">
            <a:spLocks/>
          </p:cNvSpPr>
          <p:nvPr/>
        </p:nvSpPr>
        <p:spPr>
          <a:xfrm>
            <a:off x="3635896" y="2636912"/>
            <a:ext cx="4896544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覚えている・思い出す</a:t>
            </a:r>
          </a:p>
        </p:txBody>
      </p:sp>
      <p:sp>
        <p:nvSpPr>
          <p:cNvPr id="32" name="タイトル 1"/>
          <p:cNvSpPr txBox="1">
            <a:spLocks/>
          </p:cNvSpPr>
          <p:nvPr/>
        </p:nvSpPr>
        <p:spPr>
          <a:xfrm>
            <a:off x="251520" y="3140968"/>
            <a:ext cx="3096344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believe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sp>
        <p:nvSpPr>
          <p:cNvPr id="33" name="タイトル 1"/>
          <p:cNvSpPr txBox="1">
            <a:spLocks/>
          </p:cNvSpPr>
          <p:nvPr/>
        </p:nvSpPr>
        <p:spPr>
          <a:xfrm>
            <a:off x="3635896" y="3140968"/>
            <a:ext cx="4896544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信じる</a:t>
            </a:r>
          </a:p>
        </p:txBody>
      </p:sp>
      <p:sp>
        <p:nvSpPr>
          <p:cNvPr id="42" name="タイトル 1"/>
          <p:cNvSpPr txBox="1">
            <a:spLocks/>
          </p:cNvSpPr>
          <p:nvPr/>
        </p:nvSpPr>
        <p:spPr>
          <a:xfrm>
            <a:off x="251520" y="3645024"/>
            <a:ext cx="3096344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find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sp>
        <p:nvSpPr>
          <p:cNvPr id="43" name="タイトル 1"/>
          <p:cNvSpPr txBox="1">
            <a:spLocks/>
          </p:cNvSpPr>
          <p:nvPr/>
        </p:nvSpPr>
        <p:spPr>
          <a:xfrm>
            <a:off x="3635896" y="3645024"/>
            <a:ext cx="4896544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600" b="1" dirty="0" smtClean="0">
                <a:latin typeface="Century Schoolbook" pitchFamily="18" charset="0"/>
                <a:ea typeface="+mj-ea"/>
                <a:cs typeface="+mj-cs"/>
              </a:rPr>
              <a:t>わかる・気づく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sp>
        <p:nvSpPr>
          <p:cNvPr id="44" name="タイトル 1"/>
          <p:cNvSpPr txBox="1">
            <a:spLocks/>
          </p:cNvSpPr>
          <p:nvPr/>
        </p:nvSpPr>
        <p:spPr>
          <a:xfrm>
            <a:off x="251520" y="4077072"/>
            <a:ext cx="3096344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understand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sp>
        <p:nvSpPr>
          <p:cNvPr id="45" name="タイトル 1"/>
          <p:cNvSpPr txBox="1">
            <a:spLocks/>
          </p:cNvSpPr>
          <p:nvPr/>
        </p:nvSpPr>
        <p:spPr>
          <a:xfrm>
            <a:off x="3635896" y="4077072"/>
            <a:ext cx="4896544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理解する</a:t>
            </a:r>
          </a:p>
        </p:txBody>
      </p:sp>
      <p:sp>
        <p:nvSpPr>
          <p:cNvPr id="46" name="タイトル 1"/>
          <p:cNvSpPr txBox="1">
            <a:spLocks/>
          </p:cNvSpPr>
          <p:nvPr/>
        </p:nvSpPr>
        <p:spPr>
          <a:xfrm>
            <a:off x="251520" y="4509120"/>
            <a:ext cx="3096344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600" b="1" dirty="0" smtClean="0">
                <a:latin typeface="Century Schoolbook" pitchFamily="18" charset="0"/>
                <a:ea typeface="+mj-ea"/>
                <a:cs typeface="+mj-cs"/>
              </a:rPr>
              <a:t>feel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sp>
        <p:nvSpPr>
          <p:cNvPr id="47" name="タイトル 1"/>
          <p:cNvSpPr txBox="1">
            <a:spLocks/>
          </p:cNvSpPr>
          <p:nvPr/>
        </p:nvSpPr>
        <p:spPr>
          <a:xfrm>
            <a:off x="3635896" y="4509120"/>
            <a:ext cx="4896544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感じる</a:t>
            </a:r>
          </a:p>
        </p:txBody>
      </p:sp>
      <p:sp>
        <p:nvSpPr>
          <p:cNvPr id="48" name="タイトル 1"/>
          <p:cNvSpPr txBox="1">
            <a:spLocks/>
          </p:cNvSpPr>
          <p:nvPr/>
        </p:nvSpPr>
        <p:spPr>
          <a:xfrm>
            <a:off x="251520" y="5013176"/>
            <a:ext cx="3096344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600" b="1" dirty="0" smtClean="0">
                <a:latin typeface="Century Schoolbook" pitchFamily="18" charset="0"/>
                <a:ea typeface="+mj-ea"/>
                <a:cs typeface="+mj-cs"/>
              </a:rPr>
              <a:t>hope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sp>
        <p:nvSpPr>
          <p:cNvPr id="49" name="タイトル 1"/>
          <p:cNvSpPr txBox="1">
            <a:spLocks/>
          </p:cNvSpPr>
          <p:nvPr/>
        </p:nvSpPr>
        <p:spPr>
          <a:xfrm>
            <a:off x="3635896" y="5013176"/>
            <a:ext cx="4896544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600" b="1" dirty="0" smtClean="0">
                <a:latin typeface="Century Schoolbook" pitchFamily="18" charset="0"/>
                <a:ea typeface="+mj-ea"/>
                <a:cs typeface="+mj-cs"/>
              </a:rPr>
              <a:t>望む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sp>
        <p:nvSpPr>
          <p:cNvPr id="50" name="タイトル 1"/>
          <p:cNvSpPr txBox="1">
            <a:spLocks/>
          </p:cNvSpPr>
          <p:nvPr/>
        </p:nvSpPr>
        <p:spPr>
          <a:xfrm>
            <a:off x="251520" y="5445224"/>
            <a:ext cx="3096344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say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sp>
        <p:nvSpPr>
          <p:cNvPr id="51" name="タイトル 1"/>
          <p:cNvSpPr txBox="1">
            <a:spLocks/>
          </p:cNvSpPr>
          <p:nvPr/>
        </p:nvSpPr>
        <p:spPr>
          <a:xfrm>
            <a:off x="3635896" y="5445224"/>
            <a:ext cx="4896544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600" b="1" noProof="0" dirty="0" smtClean="0">
                <a:latin typeface="Century Schoolbook" pitchFamily="18" charset="0"/>
                <a:ea typeface="+mj-ea"/>
                <a:cs typeface="+mj-cs"/>
              </a:rPr>
              <a:t>言う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sp>
        <p:nvSpPr>
          <p:cNvPr id="23" name="タイトル 1"/>
          <p:cNvSpPr txBox="1">
            <a:spLocks/>
          </p:cNvSpPr>
          <p:nvPr/>
        </p:nvSpPr>
        <p:spPr>
          <a:xfrm>
            <a:off x="251520" y="5949280"/>
            <a:ext cx="3096344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600" b="1" dirty="0" smtClean="0">
                <a:latin typeface="Century Schoolbook" pitchFamily="18" charset="0"/>
                <a:ea typeface="+mj-ea"/>
                <a:cs typeface="+mj-cs"/>
              </a:rPr>
              <a:t>hear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sp>
        <p:nvSpPr>
          <p:cNvPr id="34" name="タイトル 1"/>
          <p:cNvSpPr txBox="1">
            <a:spLocks/>
          </p:cNvSpPr>
          <p:nvPr/>
        </p:nvSpPr>
        <p:spPr>
          <a:xfrm>
            <a:off x="3635896" y="5949280"/>
            <a:ext cx="4896544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600" b="1" dirty="0" smtClean="0">
                <a:latin typeface="Century Schoolbook" pitchFamily="18" charset="0"/>
                <a:ea typeface="+mj-ea"/>
                <a:cs typeface="+mj-cs"/>
              </a:rPr>
              <a:t>聞く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5" grpId="0" animBg="1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23" grpId="0"/>
      <p:bldP spid="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雲形吹き出し 17"/>
          <p:cNvSpPr/>
          <p:nvPr/>
        </p:nvSpPr>
        <p:spPr>
          <a:xfrm>
            <a:off x="0" y="0"/>
            <a:ext cx="8460432" cy="2204864"/>
          </a:xfrm>
          <a:prstGeom prst="cloudCallout">
            <a:avLst>
              <a:gd name="adj1" fmla="val 20983"/>
              <a:gd name="adj2" fmla="val 62249"/>
            </a:avLst>
          </a:prstGeom>
          <a:solidFill>
            <a:schemeClr val="accent1"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雲形吹き出し 11"/>
          <p:cNvSpPr/>
          <p:nvPr/>
        </p:nvSpPr>
        <p:spPr>
          <a:xfrm>
            <a:off x="2123728" y="2780928"/>
            <a:ext cx="3024336" cy="1944216"/>
          </a:xfrm>
          <a:prstGeom prst="cloudCallout">
            <a:avLst>
              <a:gd name="adj1" fmla="val 58273"/>
              <a:gd name="adj2" fmla="val 19086"/>
            </a:avLst>
          </a:prstGeom>
          <a:solidFill>
            <a:schemeClr val="accent1"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32" name="Picture 8" descr="C:\Users\KASUGA_Hideki\AppData\Local\Microsoft\Windows\Temporary Internet Files\Content.IE5\XL39JGHK\MC90022212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4623964">
            <a:off x="3089104" y="2852387"/>
            <a:ext cx="1332281" cy="1859890"/>
          </a:xfrm>
          <a:prstGeom prst="rect">
            <a:avLst/>
          </a:prstGeom>
          <a:noFill/>
        </p:spPr>
      </p:pic>
      <p:pic>
        <p:nvPicPr>
          <p:cNvPr id="1034" name="Picture 10" descr="C:\Users\KASUGA_Hideki\AppData\Local\Microsoft\Windows\Temporary Internet Files\Content.IE5\ST3XAN4L\MC900358747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2391648"/>
            <a:ext cx="2664296" cy="4466352"/>
          </a:xfrm>
          <a:prstGeom prst="rect">
            <a:avLst/>
          </a:prstGeom>
          <a:noFill/>
        </p:spPr>
      </p:pic>
      <p:sp>
        <p:nvSpPr>
          <p:cNvPr id="15" name="タイトル 1"/>
          <p:cNvSpPr txBox="1">
            <a:spLocks/>
          </p:cNvSpPr>
          <p:nvPr/>
        </p:nvSpPr>
        <p:spPr>
          <a:xfrm>
            <a:off x="755576" y="620688"/>
            <a:ext cx="2016224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600" b="1" dirty="0" smtClean="0">
                <a:latin typeface="Century Schoolbook" pitchFamily="18" charset="0"/>
                <a:ea typeface="+mj-ea"/>
                <a:cs typeface="+mj-cs"/>
              </a:rPr>
              <a:t>I think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sp>
        <p:nvSpPr>
          <p:cNvPr id="16" name="タイトル 1"/>
          <p:cNvSpPr txBox="1">
            <a:spLocks/>
          </p:cNvSpPr>
          <p:nvPr/>
        </p:nvSpPr>
        <p:spPr>
          <a:xfrm>
            <a:off x="3563888" y="620688"/>
            <a:ext cx="3240360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600" b="1" dirty="0" smtClean="0">
                <a:latin typeface="Century Schoolbook" pitchFamily="18" charset="0"/>
                <a:ea typeface="+mj-ea"/>
                <a:cs typeface="+mj-cs"/>
              </a:rPr>
              <a:t>he is hungry.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sp>
        <p:nvSpPr>
          <p:cNvPr id="17" name="タイトル 1"/>
          <p:cNvSpPr txBox="1">
            <a:spLocks/>
          </p:cNvSpPr>
          <p:nvPr/>
        </p:nvSpPr>
        <p:spPr>
          <a:xfrm>
            <a:off x="2483768" y="620688"/>
            <a:ext cx="1224136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600" b="1" dirty="0" smtClean="0">
                <a:solidFill>
                  <a:srgbClr val="FF0000"/>
                </a:solidFill>
                <a:latin typeface="Century Schoolbook" pitchFamily="18" charset="0"/>
                <a:ea typeface="+mj-ea"/>
                <a:cs typeface="+mj-cs"/>
              </a:rPr>
              <a:t>that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sp>
        <p:nvSpPr>
          <p:cNvPr id="19" name="タイトル 1"/>
          <p:cNvSpPr txBox="1">
            <a:spLocks/>
          </p:cNvSpPr>
          <p:nvPr/>
        </p:nvSpPr>
        <p:spPr>
          <a:xfrm>
            <a:off x="2627784" y="3068960"/>
            <a:ext cx="2016224" cy="1296144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I</a:t>
            </a:r>
            <a:r>
              <a:rPr lang="en-US" altLang="ja-JP" sz="3600" b="1" dirty="0" smtClean="0">
                <a:latin typeface="Century Schoolbook" pitchFamily="18" charset="0"/>
                <a:ea typeface="+mj-ea"/>
                <a:cs typeface="+mj-cs"/>
              </a:rPr>
              <a:t> am hungry</a:t>
            </a:r>
            <a:r>
              <a:rPr kumimoji="1" lang="en-US" altLang="ja-JP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.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2" grpId="0" animBg="1"/>
      <p:bldP spid="15" grpId="0"/>
      <p:bldP spid="16" grpId="0"/>
      <p:bldP spid="17" grpId="0"/>
      <p:bldP spid="19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雲形吹き出し 17"/>
          <p:cNvSpPr/>
          <p:nvPr/>
        </p:nvSpPr>
        <p:spPr>
          <a:xfrm>
            <a:off x="0" y="0"/>
            <a:ext cx="8460432" cy="2204864"/>
          </a:xfrm>
          <a:prstGeom prst="cloudCallout">
            <a:avLst>
              <a:gd name="adj1" fmla="val 20983"/>
              <a:gd name="adj2" fmla="val 62249"/>
            </a:avLst>
          </a:prstGeom>
          <a:solidFill>
            <a:schemeClr val="accent1"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雲形吹き出し 11"/>
          <p:cNvSpPr/>
          <p:nvPr/>
        </p:nvSpPr>
        <p:spPr>
          <a:xfrm>
            <a:off x="2123728" y="2780928"/>
            <a:ext cx="3024336" cy="1944216"/>
          </a:xfrm>
          <a:prstGeom prst="cloudCallout">
            <a:avLst>
              <a:gd name="adj1" fmla="val 58273"/>
              <a:gd name="adj2" fmla="val 19086"/>
            </a:avLst>
          </a:prstGeom>
          <a:solidFill>
            <a:schemeClr val="accent1"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32" name="Picture 8" descr="C:\Users\KASUGA_Hideki\AppData\Local\Microsoft\Windows\Temporary Internet Files\Content.IE5\XL39JGHK\MC90022212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4623964">
            <a:off x="3089104" y="2852387"/>
            <a:ext cx="1332281" cy="1859890"/>
          </a:xfrm>
          <a:prstGeom prst="rect">
            <a:avLst/>
          </a:prstGeom>
          <a:noFill/>
        </p:spPr>
      </p:pic>
      <p:pic>
        <p:nvPicPr>
          <p:cNvPr id="1034" name="Picture 10" descr="C:\Users\KASUGA_Hideki\AppData\Local\Microsoft\Windows\Temporary Internet Files\Content.IE5\ST3XAN4L\MC900358747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2391648"/>
            <a:ext cx="2664296" cy="4466352"/>
          </a:xfrm>
          <a:prstGeom prst="rect">
            <a:avLst/>
          </a:prstGeom>
          <a:noFill/>
        </p:spPr>
      </p:pic>
      <p:sp>
        <p:nvSpPr>
          <p:cNvPr id="15" name="タイトル 1"/>
          <p:cNvSpPr txBox="1">
            <a:spLocks/>
          </p:cNvSpPr>
          <p:nvPr/>
        </p:nvSpPr>
        <p:spPr>
          <a:xfrm>
            <a:off x="755576" y="620688"/>
            <a:ext cx="2016224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600" b="1" dirty="0" smtClean="0">
                <a:latin typeface="Century Schoolbook" pitchFamily="18" charset="0"/>
                <a:ea typeface="+mj-ea"/>
                <a:cs typeface="+mj-cs"/>
              </a:rPr>
              <a:t>I think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sp>
        <p:nvSpPr>
          <p:cNvPr id="16" name="タイトル 1"/>
          <p:cNvSpPr txBox="1">
            <a:spLocks/>
          </p:cNvSpPr>
          <p:nvPr/>
        </p:nvSpPr>
        <p:spPr>
          <a:xfrm>
            <a:off x="3563888" y="620688"/>
            <a:ext cx="3816424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600" b="1" dirty="0" smtClean="0">
                <a:latin typeface="Century Schoolbook" pitchFamily="18" charset="0"/>
                <a:ea typeface="+mj-ea"/>
                <a:cs typeface="+mj-cs"/>
              </a:rPr>
              <a:t>he wants milk.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sp>
        <p:nvSpPr>
          <p:cNvPr id="17" name="タイトル 1"/>
          <p:cNvSpPr txBox="1">
            <a:spLocks/>
          </p:cNvSpPr>
          <p:nvPr/>
        </p:nvSpPr>
        <p:spPr>
          <a:xfrm>
            <a:off x="2483768" y="620688"/>
            <a:ext cx="1224136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600" b="1" dirty="0" smtClean="0">
                <a:solidFill>
                  <a:srgbClr val="FF0000"/>
                </a:solidFill>
                <a:latin typeface="Century Schoolbook" pitchFamily="18" charset="0"/>
                <a:ea typeface="+mj-ea"/>
                <a:cs typeface="+mj-cs"/>
              </a:rPr>
              <a:t>that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sp>
        <p:nvSpPr>
          <p:cNvPr id="19" name="タイトル 1"/>
          <p:cNvSpPr txBox="1">
            <a:spLocks/>
          </p:cNvSpPr>
          <p:nvPr/>
        </p:nvSpPr>
        <p:spPr>
          <a:xfrm>
            <a:off x="2627784" y="3068960"/>
            <a:ext cx="2016224" cy="1296144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I</a:t>
            </a:r>
            <a:r>
              <a:rPr lang="en-US" altLang="ja-JP" sz="3600" b="1" dirty="0" smtClean="0">
                <a:latin typeface="Century Schoolbook" pitchFamily="18" charset="0"/>
                <a:ea typeface="+mj-ea"/>
                <a:cs typeface="+mj-cs"/>
              </a:rPr>
              <a:t> want milk</a:t>
            </a:r>
            <a:r>
              <a:rPr kumimoji="1" lang="en-US" altLang="ja-JP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.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2" grpId="0" animBg="1"/>
      <p:bldP spid="15" grpId="0"/>
      <p:bldP spid="16" grpId="0"/>
      <p:bldP spid="17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雲形吹き出し 17"/>
          <p:cNvSpPr/>
          <p:nvPr/>
        </p:nvSpPr>
        <p:spPr>
          <a:xfrm>
            <a:off x="0" y="0"/>
            <a:ext cx="8460432" cy="2204864"/>
          </a:xfrm>
          <a:prstGeom prst="cloudCallout">
            <a:avLst>
              <a:gd name="adj1" fmla="val 24773"/>
              <a:gd name="adj2" fmla="val 59556"/>
            </a:avLst>
          </a:prstGeom>
          <a:solidFill>
            <a:schemeClr val="accent1"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雲形吹き出し 11"/>
          <p:cNvSpPr/>
          <p:nvPr/>
        </p:nvSpPr>
        <p:spPr>
          <a:xfrm>
            <a:off x="2123728" y="2780928"/>
            <a:ext cx="3024336" cy="1944216"/>
          </a:xfrm>
          <a:prstGeom prst="cloudCallout">
            <a:avLst>
              <a:gd name="adj1" fmla="val 55524"/>
              <a:gd name="adj2" fmla="val 34967"/>
            </a:avLst>
          </a:prstGeom>
          <a:solidFill>
            <a:schemeClr val="accent1"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タイトル 1"/>
          <p:cNvSpPr txBox="1">
            <a:spLocks/>
          </p:cNvSpPr>
          <p:nvPr/>
        </p:nvSpPr>
        <p:spPr>
          <a:xfrm>
            <a:off x="755576" y="620688"/>
            <a:ext cx="2016224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600" b="1" dirty="0" smtClean="0">
                <a:latin typeface="Century Schoolbook" pitchFamily="18" charset="0"/>
                <a:ea typeface="+mj-ea"/>
                <a:cs typeface="+mj-cs"/>
              </a:rPr>
              <a:t>I think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sp>
        <p:nvSpPr>
          <p:cNvPr id="16" name="タイトル 1"/>
          <p:cNvSpPr txBox="1">
            <a:spLocks/>
          </p:cNvSpPr>
          <p:nvPr/>
        </p:nvSpPr>
        <p:spPr>
          <a:xfrm>
            <a:off x="3563888" y="620688"/>
            <a:ext cx="3816424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600" b="1" dirty="0" smtClean="0">
                <a:latin typeface="Century Schoolbook" pitchFamily="18" charset="0"/>
                <a:ea typeface="+mj-ea"/>
                <a:cs typeface="+mj-cs"/>
              </a:rPr>
              <a:t>she is sleepy.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sp>
        <p:nvSpPr>
          <p:cNvPr id="17" name="タイトル 1"/>
          <p:cNvSpPr txBox="1">
            <a:spLocks/>
          </p:cNvSpPr>
          <p:nvPr/>
        </p:nvSpPr>
        <p:spPr>
          <a:xfrm>
            <a:off x="2483768" y="620688"/>
            <a:ext cx="1224136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600" b="1" dirty="0" smtClean="0">
                <a:solidFill>
                  <a:srgbClr val="FF0000"/>
                </a:solidFill>
                <a:latin typeface="Century Schoolbook" pitchFamily="18" charset="0"/>
                <a:ea typeface="+mj-ea"/>
                <a:cs typeface="+mj-cs"/>
              </a:rPr>
              <a:t>that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pic>
        <p:nvPicPr>
          <p:cNvPr id="2050" name="Picture 2" descr="C:\Users\KASUGA_Hideki\AppData\Local\Microsoft\Windows\Temporary Internet Files\Content.IE5\DODCNLTM\MC90043437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2852936"/>
            <a:ext cx="1870075" cy="1679575"/>
          </a:xfrm>
          <a:prstGeom prst="rect">
            <a:avLst/>
          </a:prstGeom>
          <a:noFill/>
        </p:spPr>
      </p:pic>
      <p:pic>
        <p:nvPicPr>
          <p:cNvPr id="2052" name="Picture 4" descr="C:\Users\KASUGA_Hideki\AppData\Local\Microsoft\Windows\Temporary Internet Files\Content.IE5\I18WFO5P\MC900347107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5220072" y="2204864"/>
            <a:ext cx="3456383" cy="5292760"/>
          </a:xfrm>
          <a:prstGeom prst="rect">
            <a:avLst/>
          </a:prstGeom>
          <a:noFill/>
        </p:spPr>
      </p:pic>
      <p:sp>
        <p:nvSpPr>
          <p:cNvPr id="13" name="タイトル 1"/>
          <p:cNvSpPr txBox="1">
            <a:spLocks/>
          </p:cNvSpPr>
          <p:nvPr/>
        </p:nvSpPr>
        <p:spPr>
          <a:xfrm>
            <a:off x="2627784" y="3068960"/>
            <a:ext cx="2016224" cy="1296144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I</a:t>
            </a:r>
            <a:r>
              <a:rPr lang="en-US" altLang="ja-JP" sz="3600" b="1" dirty="0" smtClean="0">
                <a:latin typeface="Century Schoolbook" pitchFamily="18" charset="0"/>
                <a:ea typeface="+mj-ea"/>
                <a:cs typeface="+mj-cs"/>
              </a:rPr>
              <a:t> am sleepy</a:t>
            </a:r>
            <a:r>
              <a:rPr kumimoji="1" lang="en-US" altLang="ja-JP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.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2" grpId="0" animBg="1"/>
      <p:bldP spid="15" grpId="0"/>
      <p:bldP spid="16" grpId="0"/>
      <p:bldP spid="17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4" y="31732"/>
            <a:ext cx="2047916" cy="2099852"/>
          </a:xfrm>
          <a:prstGeom prst="rect">
            <a:avLst/>
          </a:prstGeom>
        </p:spPr>
      </p:pic>
      <p:sp>
        <p:nvSpPr>
          <p:cNvPr id="7" name="雲形吹き出し 6"/>
          <p:cNvSpPr/>
          <p:nvPr/>
        </p:nvSpPr>
        <p:spPr>
          <a:xfrm>
            <a:off x="2627784" y="0"/>
            <a:ext cx="6516216" cy="5589240"/>
          </a:xfrm>
          <a:prstGeom prst="cloudCallout">
            <a:avLst>
              <a:gd name="adj1" fmla="val -61954"/>
              <a:gd name="adj2" fmla="val -32742"/>
            </a:avLst>
          </a:prstGeom>
          <a:solidFill>
            <a:schemeClr val="accent1"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2708920"/>
            <a:ext cx="1744327" cy="1800200"/>
          </a:xfrm>
          <a:prstGeom prst="rect">
            <a:avLst/>
          </a:prstGeom>
        </p:spPr>
      </p:pic>
      <p:sp>
        <p:nvSpPr>
          <p:cNvPr id="6" name="雲形吹き出し 5"/>
          <p:cNvSpPr/>
          <p:nvPr/>
        </p:nvSpPr>
        <p:spPr>
          <a:xfrm>
            <a:off x="3779912" y="476672"/>
            <a:ext cx="3744416" cy="3140968"/>
          </a:xfrm>
          <a:prstGeom prst="cloudCallout">
            <a:avLst>
              <a:gd name="adj1" fmla="val 46711"/>
              <a:gd name="adj2" fmla="val 26903"/>
            </a:avLst>
          </a:prstGeom>
          <a:solidFill>
            <a:srgbClr val="3333CC">
              <a:alpha val="30000"/>
            </a:srgbClr>
          </a:solidFill>
          <a:ln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035806"/>
            <a:ext cx="1661239" cy="1762052"/>
          </a:xfrm>
          <a:prstGeom prst="rect">
            <a:avLst/>
          </a:prstGeom>
        </p:spPr>
      </p:pic>
      <p:sp>
        <p:nvSpPr>
          <p:cNvPr id="9" name="タイトル 1"/>
          <p:cNvSpPr txBox="1">
            <a:spLocks/>
          </p:cNvSpPr>
          <p:nvPr/>
        </p:nvSpPr>
        <p:spPr>
          <a:xfrm>
            <a:off x="179512" y="5373216"/>
            <a:ext cx="4608512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600" b="1" dirty="0" err="1" smtClean="0">
                <a:latin typeface="Century Schoolbook" pitchFamily="18" charset="0"/>
                <a:ea typeface="+mj-ea"/>
                <a:cs typeface="+mj-cs"/>
              </a:rPr>
              <a:t>Doraemon</a:t>
            </a:r>
            <a:r>
              <a:rPr lang="en-US" altLang="ja-JP" sz="3600" b="1" dirty="0" smtClean="0">
                <a:latin typeface="Century Schoolbook" pitchFamily="18" charset="0"/>
                <a:ea typeface="+mj-ea"/>
                <a:cs typeface="+mj-cs"/>
              </a:rPr>
              <a:t> knows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sp>
        <p:nvSpPr>
          <p:cNvPr id="10" name="タイトル 1"/>
          <p:cNvSpPr txBox="1">
            <a:spLocks/>
          </p:cNvSpPr>
          <p:nvPr/>
        </p:nvSpPr>
        <p:spPr>
          <a:xfrm>
            <a:off x="3707904" y="5949280"/>
            <a:ext cx="5400600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600" b="1" dirty="0" err="1" smtClean="0">
                <a:latin typeface="Century Schoolbook" pitchFamily="18" charset="0"/>
                <a:ea typeface="+mj-ea"/>
                <a:cs typeface="+mj-cs"/>
              </a:rPr>
              <a:t>Nobita</a:t>
            </a:r>
            <a:r>
              <a:rPr lang="en-US" altLang="ja-JP" sz="3600" b="1" dirty="0" smtClean="0">
                <a:latin typeface="Century Schoolbook" pitchFamily="18" charset="0"/>
                <a:ea typeface="+mj-ea"/>
                <a:cs typeface="+mj-cs"/>
              </a:rPr>
              <a:t> loves </a:t>
            </a:r>
            <a:r>
              <a:rPr lang="en-US" altLang="ja-JP" sz="3600" b="1" dirty="0" err="1" smtClean="0">
                <a:latin typeface="Century Schoolbook" pitchFamily="18" charset="0"/>
                <a:ea typeface="+mj-ea"/>
                <a:cs typeface="+mj-cs"/>
              </a:rPr>
              <a:t>Shizuka</a:t>
            </a:r>
            <a:r>
              <a:rPr lang="en-US" altLang="ja-JP" sz="3600" b="1" dirty="0" smtClean="0">
                <a:latin typeface="Century Schoolbook" pitchFamily="18" charset="0"/>
                <a:ea typeface="+mj-ea"/>
                <a:cs typeface="+mj-cs"/>
              </a:rPr>
              <a:t>.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sp>
        <p:nvSpPr>
          <p:cNvPr id="11" name="タイトル 1"/>
          <p:cNvSpPr txBox="1">
            <a:spLocks/>
          </p:cNvSpPr>
          <p:nvPr/>
        </p:nvSpPr>
        <p:spPr>
          <a:xfrm>
            <a:off x="2627784" y="5949280"/>
            <a:ext cx="1224136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600" b="1" dirty="0" smtClean="0">
                <a:solidFill>
                  <a:srgbClr val="FF0000"/>
                </a:solidFill>
                <a:latin typeface="Century Schoolbook" pitchFamily="18" charset="0"/>
                <a:ea typeface="+mj-ea"/>
                <a:cs typeface="+mj-cs"/>
              </a:rPr>
              <a:t>that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sp>
        <p:nvSpPr>
          <p:cNvPr id="13" name="タイトル 1"/>
          <p:cNvSpPr txBox="1">
            <a:spLocks/>
          </p:cNvSpPr>
          <p:nvPr/>
        </p:nvSpPr>
        <p:spPr>
          <a:xfrm>
            <a:off x="4427984" y="1196752"/>
            <a:ext cx="2376264" cy="172819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600" b="1" dirty="0" smtClean="0">
                <a:latin typeface="Century Schoolbook" pitchFamily="18" charset="0"/>
                <a:ea typeface="+mj-ea"/>
                <a:cs typeface="+mj-cs"/>
              </a:rPr>
              <a:t>I love </a:t>
            </a:r>
            <a:r>
              <a:rPr lang="en-US" altLang="ja-JP" sz="3600" b="1" dirty="0" err="1" smtClean="0">
                <a:latin typeface="Century Schoolbook" pitchFamily="18" charset="0"/>
                <a:ea typeface="+mj-ea"/>
                <a:cs typeface="+mj-cs"/>
              </a:rPr>
              <a:t>Shizuka</a:t>
            </a:r>
            <a:r>
              <a:rPr lang="en-US" altLang="ja-JP" sz="3600" b="1" dirty="0" smtClean="0">
                <a:latin typeface="Century Schoolbook" pitchFamily="18" charset="0"/>
                <a:ea typeface="+mj-ea"/>
                <a:cs typeface="+mj-cs"/>
              </a:rPr>
              <a:t>.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  <p:bldP spid="9" grpId="0"/>
      <p:bldP spid="10" grpId="0"/>
      <p:bldP spid="11" grpId="0"/>
      <p:bldP spid="13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527</TotalTime>
  <Words>325</Words>
  <Application>Microsoft Office PowerPoint</Application>
  <PresentationFormat>画面に合わせる (4:3)</PresentationFormat>
  <Paragraphs>78</Paragraphs>
  <Slides>11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ＭＳ Ｐゴシック</vt:lpstr>
      <vt:lpstr>ＭＳ ゴシック</vt:lpstr>
      <vt:lpstr>Arial</vt:lpstr>
      <vt:lpstr>Calibri</vt:lpstr>
      <vt:lpstr>Century Schoolbook</vt:lpstr>
      <vt:lpstr>Office テーマ</vt:lpstr>
      <vt:lpstr>Verbs + that clause</vt:lpstr>
      <vt:lpstr>What is this?</vt:lpstr>
      <vt:lpstr>Mt. Fuji is beautiful.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接続詞をマスターしよう</dc:title>
  <dc:creator>春日秀紀</dc:creator>
  <cp:lastModifiedBy>春日秀紀</cp:lastModifiedBy>
  <cp:revision>30</cp:revision>
  <dcterms:created xsi:type="dcterms:W3CDTF">2005-10-24T13:34:01Z</dcterms:created>
  <dcterms:modified xsi:type="dcterms:W3CDTF">2015-06-25T13:12:06Z</dcterms:modified>
</cp:coreProperties>
</file>