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11"/>
  </p:notesMasterIdLst>
  <p:sldIdLst>
    <p:sldId id="319" r:id="rId2"/>
    <p:sldId id="323" r:id="rId3"/>
    <p:sldId id="324" r:id="rId4"/>
    <p:sldId id="327" r:id="rId5"/>
    <p:sldId id="325" r:id="rId6"/>
    <p:sldId id="328" r:id="rId7"/>
    <p:sldId id="331" r:id="rId8"/>
    <p:sldId id="329" r:id="rId9"/>
    <p:sldId id="330" r:id="rId1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36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5DE04-541B-47F7-9523-53AA822F2861}" type="datetimeFigureOut">
              <a:rPr kumimoji="1" lang="ja-JP" altLang="en-US" smtClean="0"/>
              <a:pPr/>
              <a:t>2014/9/28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CC801B-2DCB-4A08-9008-FDFF02DE55A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28" name="日付プレースホルダ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5D052BE6-E0A3-4FE0-AD84-5B377B17EA46}" type="datetimeFigureOut">
              <a:rPr kumimoji="1" lang="ja-JP" altLang="en-US" smtClean="0"/>
              <a:pPr/>
              <a:t>2014/9/28</a:t>
            </a:fld>
            <a:endParaRPr kumimoji="1" lang="ja-JP" altLang="en-US"/>
          </a:p>
        </p:txBody>
      </p:sp>
      <p:sp>
        <p:nvSpPr>
          <p:cNvPr id="17" name="フッター プレースホルダ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29" name="スライド番号プレースホルダ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正方形/長方形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正方形/長方形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正方形/長方形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二等辺三角形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コンテンツ プレースホルダ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2014/9/28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7" name="正方形/長方形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正方形/長方形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2014/9/28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9" name="コンテンツ プレースホルダ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2014/9/28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11" name="コンテンツ プレースホルダ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2014/9/28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2014/9/28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5" name="直線コネクタ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二等辺三角形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2014/9/28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直線コネクタ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コンテンツ プレースホルダ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ja-JP" altLang="en-US" smtClean="0"/>
              <a:t>アイコンをクリックして図を追加</a:t>
            </a:r>
            <a:endParaRPr kumimoji="0" 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52BE6-E0A3-4FE0-AD84-5B377B17EA46}" type="datetimeFigureOut">
              <a:rPr kumimoji="1" lang="ja-JP" altLang="en-US" smtClean="0"/>
              <a:pPr/>
              <a:t>2014/9/28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二等辺三角形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正方形/長方形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プレースホルダ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4" name="日付プレースホルダ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D052BE6-E0A3-4FE0-AD84-5B377B17EA46}" type="datetimeFigureOut">
              <a:rPr kumimoji="1" lang="ja-JP" altLang="en-US" smtClean="0"/>
              <a:pPr/>
              <a:t>2014/9/28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23" name="スライド番号プレースホルダ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CE2A621-95A8-4295-A338-19B23280BC43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  <p:sp>
        <p:nvSpPr>
          <p:cNvPr id="28" name="直線コネクタ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直線コネクタ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二等辺三角形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1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1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1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1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1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179512" y="1340768"/>
            <a:ext cx="8820472" cy="3816424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すべての動詞の過去形が</a:t>
            </a:r>
            <a:r>
              <a:rPr kumimoji="1" lang="en-US" altLang="ja-JP" sz="6000" dirty="0" smtClean="0">
                <a:solidFill>
                  <a:schemeClr val="tx1"/>
                </a:solidFill>
                <a:latin typeface="+mn-ea"/>
                <a:ea typeface="+mn-ea"/>
              </a:rPr>
              <a:t/>
            </a:r>
            <a:br>
              <a:rPr kumimoji="1" lang="en-US" altLang="ja-JP" sz="6000" dirty="0" smtClean="0">
                <a:solidFill>
                  <a:schemeClr val="tx1"/>
                </a:solidFill>
                <a:latin typeface="+mn-ea"/>
                <a:ea typeface="+mn-ea"/>
              </a:rPr>
            </a:br>
            <a:r>
              <a:rPr kumimoji="1"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動詞</a:t>
            </a:r>
            <a:r>
              <a:rPr kumimoji="1"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＋</a:t>
            </a:r>
            <a:r>
              <a:rPr kumimoji="1" lang="en-US" altLang="ja-JP" sz="6000" dirty="0" err="1" smtClean="0">
                <a:solidFill>
                  <a:schemeClr val="tx1"/>
                </a:solidFill>
                <a:latin typeface="+mn-ea"/>
                <a:ea typeface="+mn-ea"/>
              </a:rPr>
              <a:t>ed</a:t>
            </a:r>
            <a:r>
              <a:rPr kumimoji="1"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なら楽</a:t>
            </a:r>
            <a:r>
              <a:rPr kumimoji="1"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なのに</a:t>
            </a:r>
            <a:r>
              <a:rPr kumimoji="1" lang="en-US" altLang="ja-JP" sz="6000" dirty="0" smtClean="0">
                <a:solidFill>
                  <a:schemeClr val="tx1"/>
                </a:solidFill>
                <a:latin typeface="+mn-ea"/>
                <a:ea typeface="+mn-ea"/>
              </a:rPr>
              <a:t/>
            </a:r>
            <a:br>
              <a:rPr kumimoji="1" lang="en-US" altLang="ja-JP" sz="6000" dirty="0" smtClean="0">
                <a:solidFill>
                  <a:schemeClr val="tx1"/>
                </a:solidFill>
                <a:latin typeface="+mn-ea"/>
                <a:ea typeface="+mn-ea"/>
              </a:rPr>
            </a:br>
            <a:r>
              <a:rPr kumimoji="1"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なん</a:t>
            </a:r>
            <a:r>
              <a:rPr kumimoji="1"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で、変な変化をするのがあるの？</a:t>
            </a:r>
            <a:endParaRPr kumimoji="1" lang="ja-JP" altLang="en-US" sz="600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0" y="260648"/>
            <a:ext cx="8928992" cy="792088"/>
          </a:xfrm>
        </p:spPr>
        <p:txBody>
          <a:bodyPr>
            <a:noAutofit/>
          </a:bodyPr>
          <a:lstStyle/>
          <a:p>
            <a:pPr algn="ctr"/>
            <a:r>
              <a:rPr lang="en-US" altLang="ja-JP" sz="6600" dirty="0" smtClean="0">
                <a:latin typeface="+mn-ea"/>
                <a:ea typeface="+mn-ea"/>
              </a:rPr>
              <a:t>English is from England.</a:t>
            </a:r>
            <a:endParaRPr kumimoji="1" lang="ja-JP" altLang="en-US" sz="6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3" name="図 2" descr="イギリ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1052736"/>
            <a:ext cx="6984776" cy="5989012"/>
          </a:xfrm>
          <a:prstGeom prst="rect">
            <a:avLst/>
          </a:prstGeom>
        </p:spPr>
      </p:pic>
      <p:sp>
        <p:nvSpPr>
          <p:cNvPr id="4" name="左カーブ矢印 3"/>
          <p:cNvSpPr/>
          <p:nvPr/>
        </p:nvSpPr>
        <p:spPr>
          <a:xfrm rot="17788929" flipV="1">
            <a:off x="4619945" y="1905526"/>
            <a:ext cx="898798" cy="227250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左カーブ矢印 4"/>
          <p:cNvSpPr/>
          <p:nvPr/>
        </p:nvSpPr>
        <p:spPr>
          <a:xfrm rot="20558015" flipH="1" flipV="1">
            <a:off x="2946363" y="3367888"/>
            <a:ext cx="902572" cy="227250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323528" y="188640"/>
            <a:ext cx="8928992" cy="792088"/>
          </a:xfrm>
        </p:spPr>
        <p:txBody>
          <a:bodyPr>
            <a:noAutofit/>
          </a:bodyPr>
          <a:lstStyle/>
          <a:p>
            <a:pPr algn="ctr"/>
            <a:r>
              <a:rPr lang="ja-JP" altLang="en-US" sz="6000" dirty="0" smtClean="0">
                <a:latin typeface="+mn-ea"/>
                <a:ea typeface="+mn-ea"/>
              </a:rPr>
              <a:t>そして英語が生まれました。</a:t>
            </a:r>
            <a:endParaRPr kumimoji="1" lang="ja-JP" altLang="en-US" sz="6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3" name="図 2" descr="イギリス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1052736"/>
            <a:ext cx="6984776" cy="5989012"/>
          </a:xfrm>
          <a:prstGeom prst="rect">
            <a:avLst/>
          </a:prstGeom>
        </p:spPr>
      </p:pic>
      <p:sp>
        <p:nvSpPr>
          <p:cNvPr id="4" name="左カーブ矢印 3"/>
          <p:cNvSpPr/>
          <p:nvPr/>
        </p:nvSpPr>
        <p:spPr>
          <a:xfrm rot="17788929" flipV="1">
            <a:off x="4619945" y="1905526"/>
            <a:ext cx="898798" cy="227250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5" name="左カーブ矢印 4"/>
          <p:cNvSpPr/>
          <p:nvPr/>
        </p:nvSpPr>
        <p:spPr>
          <a:xfrm rot="20558015" flipH="1" flipV="1">
            <a:off x="2946363" y="3367888"/>
            <a:ext cx="902572" cy="2272503"/>
          </a:xfrm>
          <a:prstGeom prst="curved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323528" y="188640"/>
            <a:ext cx="8928992" cy="792088"/>
          </a:xfrm>
        </p:spPr>
        <p:txBody>
          <a:bodyPr>
            <a:noAutofit/>
          </a:bodyPr>
          <a:lstStyle/>
          <a:p>
            <a:pPr algn="ctr"/>
            <a:r>
              <a:rPr lang="ja-JP" altLang="en-US" sz="6000" dirty="0" smtClean="0">
                <a:solidFill>
                  <a:srgbClr val="FF0000"/>
                </a:solidFill>
                <a:latin typeface="+mn-ea"/>
                <a:ea typeface="+mn-ea"/>
              </a:rPr>
              <a:t>ドイツ</a:t>
            </a:r>
            <a:r>
              <a:rPr kumimoji="1" lang="ja-JP" altLang="en-US" sz="6000" dirty="0" smtClean="0">
                <a:solidFill>
                  <a:srgbClr val="FF0000"/>
                </a:solidFill>
                <a:latin typeface="+mn-ea"/>
                <a:ea typeface="+mn-ea"/>
              </a:rPr>
              <a:t>語の変化</a:t>
            </a:r>
            <a:endParaRPr kumimoji="1" lang="ja-JP" altLang="en-US" sz="6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4" name="図 3" descr="ドイツ語語形変化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700808"/>
            <a:ext cx="8229119" cy="40324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323528" y="188640"/>
            <a:ext cx="8928992" cy="7920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6000" dirty="0" smtClean="0">
                <a:solidFill>
                  <a:srgbClr val="FF0000"/>
                </a:solidFill>
                <a:latin typeface="+mn-ea"/>
                <a:ea typeface="+mn-ea"/>
              </a:rPr>
              <a:t>フランス語の変化</a:t>
            </a:r>
            <a:endParaRPr kumimoji="1" lang="ja-JP" altLang="en-US" sz="6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pic>
        <p:nvPicPr>
          <p:cNvPr id="6" name="図 5" descr="フランス語動詞活用表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124744"/>
            <a:ext cx="8485342" cy="46383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683568" y="1556792"/>
            <a:ext cx="7992888" cy="3168352"/>
          </a:xfrm>
        </p:spPr>
        <p:txBody>
          <a:bodyPr>
            <a:noAutofit/>
          </a:bodyPr>
          <a:lstStyle/>
          <a:p>
            <a:pPr algn="ctr"/>
            <a:r>
              <a:rPr lang="ja-JP" altLang="en-US" sz="6600" dirty="0" smtClean="0">
                <a:solidFill>
                  <a:srgbClr val="FF0000"/>
                </a:solidFill>
                <a:latin typeface="+mn-ea"/>
                <a:ea typeface="+mn-ea"/>
              </a:rPr>
              <a:t>こんなに</a:t>
            </a:r>
            <a:r>
              <a:rPr lang="en-US" altLang="ja-JP" sz="6600" dirty="0" smtClean="0">
                <a:solidFill>
                  <a:srgbClr val="FF0000"/>
                </a:solidFill>
                <a:latin typeface="+mn-ea"/>
                <a:ea typeface="+mn-ea"/>
              </a:rPr>
              <a:t/>
            </a:r>
            <a:br>
              <a:rPr lang="en-US" altLang="ja-JP" sz="6600" dirty="0" smtClean="0">
                <a:solidFill>
                  <a:srgbClr val="FF0000"/>
                </a:solidFill>
                <a:latin typeface="+mn-ea"/>
                <a:ea typeface="+mn-ea"/>
              </a:rPr>
            </a:br>
            <a:r>
              <a:rPr lang="ja-JP" altLang="en-US" sz="6600" dirty="0" smtClean="0">
                <a:solidFill>
                  <a:srgbClr val="FF0000"/>
                </a:solidFill>
                <a:latin typeface="+mn-ea"/>
                <a:ea typeface="+mn-ea"/>
              </a:rPr>
              <a:t>覚えられない！</a:t>
            </a:r>
            <a:endParaRPr kumimoji="1" lang="ja-JP" altLang="en-US" sz="66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539552" y="476672"/>
            <a:ext cx="7992888" cy="5400600"/>
          </a:xfrm>
        </p:spPr>
        <p:txBody>
          <a:bodyPr>
            <a:noAutofit/>
          </a:bodyPr>
          <a:lstStyle/>
          <a:p>
            <a:pPr algn="ctr"/>
            <a:r>
              <a:rPr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よくわからないから、動詞に</a:t>
            </a:r>
            <a:r>
              <a:rPr lang="en-US" altLang="ja-JP" sz="6000" dirty="0" err="1" smtClean="0">
                <a:solidFill>
                  <a:schemeClr val="tx1"/>
                </a:solidFill>
                <a:latin typeface="+mn-ea"/>
                <a:ea typeface="+mn-ea"/>
              </a:rPr>
              <a:t>ed</a:t>
            </a:r>
            <a:r>
              <a:rPr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で過去形でいいでしょうと考えました。</a:t>
            </a:r>
            <a:r>
              <a:rPr lang="en-US" altLang="ja-JP" sz="6000" dirty="0" smtClean="0">
                <a:solidFill>
                  <a:schemeClr val="tx1"/>
                </a:solidFill>
                <a:latin typeface="+mn-ea"/>
                <a:ea typeface="+mn-ea"/>
              </a:rPr>
              <a:t/>
            </a:r>
            <a:br>
              <a:rPr lang="en-US" altLang="ja-JP" sz="6000" dirty="0" smtClean="0">
                <a:solidFill>
                  <a:schemeClr val="tx1"/>
                </a:solidFill>
                <a:latin typeface="+mn-ea"/>
                <a:ea typeface="+mn-ea"/>
              </a:rPr>
            </a:br>
            <a:r>
              <a:rPr lang="en-US" altLang="ja-JP" sz="6000" dirty="0" smtClean="0">
                <a:solidFill>
                  <a:schemeClr val="tx1"/>
                </a:solidFill>
                <a:latin typeface="+mn-ea"/>
                <a:ea typeface="+mn-ea"/>
              </a:rPr>
              <a:t/>
            </a:r>
            <a:br>
              <a:rPr lang="en-US" altLang="ja-JP" sz="6000" dirty="0" smtClean="0">
                <a:solidFill>
                  <a:schemeClr val="tx1"/>
                </a:solidFill>
                <a:latin typeface="+mn-ea"/>
                <a:ea typeface="+mn-ea"/>
              </a:rPr>
            </a:br>
            <a:r>
              <a:rPr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だから多くの動詞が</a:t>
            </a:r>
            <a:r>
              <a:rPr lang="en-US" altLang="ja-JP" sz="6000" dirty="0" smtClean="0">
                <a:solidFill>
                  <a:schemeClr val="tx1"/>
                </a:solidFill>
                <a:latin typeface="+mn-ea"/>
                <a:ea typeface="+mn-ea"/>
              </a:rPr>
              <a:t/>
            </a:r>
            <a:br>
              <a:rPr lang="en-US" altLang="ja-JP" sz="6000" dirty="0" smtClean="0">
                <a:solidFill>
                  <a:schemeClr val="tx1"/>
                </a:solidFill>
                <a:latin typeface="+mn-ea"/>
                <a:ea typeface="+mn-ea"/>
              </a:rPr>
            </a:br>
            <a:r>
              <a:rPr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「動詞</a:t>
            </a:r>
            <a:r>
              <a:rPr lang="en-US" altLang="ja-JP" sz="6000" dirty="0" err="1" smtClean="0">
                <a:solidFill>
                  <a:schemeClr val="tx1"/>
                </a:solidFill>
                <a:latin typeface="+mn-ea"/>
                <a:ea typeface="+mn-ea"/>
              </a:rPr>
              <a:t>ed</a:t>
            </a:r>
            <a:r>
              <a:rPr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」の形ですが、</a:t>
            </a:r>
            <a:endParaRPr kumimoji="1" lang="ja-JP" altLang="en-US" sz="6000" dirty="0">
              <a:solidFill>
                <a:schemeClr val="tx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323528" y="620688"/>
            <a:ext cx="8460432" cy="475252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でも、よく使っている言葉は何回も聞いたり、言ったりしてる</a:t>
            </a:r>
            <a:r>
              <a:rPr kumimoji="1" lang="ja-JP" altLang="en-US" sz="6000" dirty="0" smtClean="0">
                <a:solidFill>
                  <a:schemeClr val="tx1"/>
                </a:solidFill>
                <a:latin typeface="+mn-ea"/>
                <a:ea typeface="+mn-ea"/>
              </a:rPr>
              <a:t>から</a:t>
            </a:r>
            <a:r>
              <a:rPr kumimoji="1" lang="en-US" altLang="ja-JP" sz="6000" dirty="0" smtClean="0">
                <a:solidFill>
                  <a:schemeClr val="tx1"/>
                </a:solidFill>
                <a:latin typeface="+mn-ea"/>
                <a:ea typeface="+mn-ea"/>
              </a:rPr>
              <a:t/>
            </a:r>
            <a:br>
              <a:rPr kumimoji="1" lang="en-US" altLang="ja-JP" sz="6000" dirty="0" smtClean="0">
                <a:solidFill>
                  <a:schemeClr val="tx1"/>
                </a:solidFill>
                <a:latin typeface="+mn-ea"/>
                <a:ea typeface="+mn-ea"/>
              </a:rPr>
            </a:br>
            <a:r>
              <a:rPr kumimoji="1" lang="ja-JP" altLang="en-US" sz="6000" dirty="0" smtClean="0">
                <a:solidFill>
                  <a:srgbClr val="FF0000"/>
                </a:solidFill>
                <a:latin typeface="+mn-ea"/>
                <a:ea typeface="+mn-ea"/>
              </a:rPr>
              <a:t>変</a:t>
            </a:r>
            <a:r>
              <a:rPr kumimoji="1" lang="ja-JP" altLang="en-US" sz="6000" dirty="0" smtClean="0">
                <a:solidFill>
                  <a:srgbClr val="FF0000"/>
                </a:solidFill>
                <a:latin typeface="+mn-ea"/>
                <a:ea typeface="+mn-ea"/>
              </a:rPr>
              <a:t>な変化でもいい</a:t>
            </a:r>
            <a:r>
              <a:rPr kumimoji="1" lang="ja-JP" altLang="en-US" sz="6000" dirty="0" smtClean="0">
                <a:solidFill>
                  <a:srgbClr val="FF0000"/>
                </a:solidFill>
                <a:latin typeface="+mn-ea"/>
                <a:ea typeface="+mn-ea"/>
              </a:rPr>
              <a:t>かな</a:t>
            </a:r>
            <a:r>
              <a:rPr kumimoji="1" lang="en-US" altLang="ja-JP" sz="6000" dirty="0" smtClean="0">
                <a:solidFill>
                  <a:srgbClr val="FF0000"/>
                </a:solidFill>
                <a:latin typeface="+mn-ea"/>
                <a:ea typeface="+mn-ea"/>
              </a:rPr>
              <a:t/>
            </a:r>
            <a:br>
              <a:rPr kumimoji="1" lang="en-US" altLang="ja-JP" sz="6000" dirty="0" smtClean="0">
                <a:solidFill>
                  <a:srgbClr val="FF0000"/>
                </a:solidFill>
                <a:latin typeface="+mn-ea"/>
                <a:ea typeface="+mn-ea"/>
              </a:rPr>
            </a:br>
            <a:r>
              <a:rPr lang="ja-JP" altLang="en-US" sz="6000" dirty="0" smtClean="0">
                <a:solidFill>
                  <a:srgbClr val="FF0000"/>
                </a:solidFill>
                <a:latin typeface="+mn-ea"/>
                <a:ea typeface="+mn-ea"/>
              </a:rPr>
              <a:t>（なれちゃったし・・・）</a:t>
            </a:r>
            <a:endParaRPr kumimoji="1" lang="ja-JP" altLang="en-US" sz="6000" dirty="0">
              <a:solidFill>
                <a:srgbClr val="FF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4294967295"/>
          </p:nvPr>
        </p:nvSpPr>
        <p:spPr>
          <a:xfrm>
            <a:off x="1115616" y="116632"/>
            <a:ext cx="6768752" cy="1008112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6600" dirty="0" smtClean="0">
                <a:solidFill>
                  <a:schemeClr val="tx1"/>
                </a:solidFill>
                <a:latin typeface="+mn-ea"/>
                <a:ea typeface="+mn-ea"/>
              </a:rPr>
              <a:t>中学校の英語は</a:t>
            </a:r>
            <a:endParaRPr kumimoji="1" lang="ja-JP" altLang="en-US" sz="6600" dirty="0">
              <a:solidFill>
                <a:schemeClr val="tx1"/>
              </a:solidFill>
              <a:latin typeface="+mn-ea"/>
              <a:ea typeface="+mn-ea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1187624" y="1268760"/>
            <a:ext cx="6768752" cy="1008112"/>
          </a:xfrm>
          <a:prstGeom prst="rect">
            <a:avLst/>
          </a:prstGeom>
        </p:spPr>
        <p:txBody>
          <a:bodyPr vert="horz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ea"/>
                <a:ea typeface="+mn-ea"/>
                <a:cs typeface="+mj-cs"/>
              </a:rPr>
              <a:t>基本的な英語です。</a:t>
            </a:r>
            <a:endParaRPr kumimoji="1" lang="ja-JP" altLang="en-US" sz="6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ea typeface="+mn-ea"/>
              <a:cs typeface="+mj-cs"/>
            </a:endParaRPr>
          </a:p>
        </p:txBody>
      </p:sp>
      <p:sp>
        <p:nvSpPr>
          <p:cNvPr id="4" name="タイトル 1"/>
          <p:cNvSpPr txBox="1">
            <a:spLocks/>
          </p:cNvSpPr>
          <p:nvPr/>
        </p:nvSpPr>
        <p:spPr>
          <a:xfrm>
            <a:off x="827584" y="3140968"/>
            <a:ext cx="7488832" cy="1008112"/>
          </a:xfrm>
          <a:prstGeom prst="rect">
            <a:avLst/>
          </a:prstGeom>
        </p:spPr>
        <p:txBody>
          <a:bodyPr vert="horz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66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ea"/>
                <a:ea typeface="+mn-ea"/>
                <a:cs typeface="+mj-cs"/>
              </a:rPr>
              <a:t>日常でよく使う英語</a:t>
            </a:r>
            <a:endParaRPr kumimoji="1" lang="ja-JP" altLang="en-US" sz="6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ea typeface="+mn-ea"/>
              <a:cs typeface="+mj-cs"/>
            </a:endParaRP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83568" y="5733256"/>
            <a:ext cx="7992888" cy="1008112"/>
          </a:xfrm>
          <a:prstGeom prst="rect">
            <a:avLst/>
          </a:prstGeom>
        </p:spPr>
        <p:txBody>
          <a:bodyPr vert="horz" anchor="b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6600" dirty="0" smtClean="0">
                <a:latin typeface="+mn-ea"/>
                <a:cs typeface="+mj-cs"/>
              </a:rPr>
              <a:t>不規則の変化をするものがよく出てきます。</a:t>
            </a:r>
            <a:endParaRPr kumimoji="1" lang="ja-JP" altLang="en-US" sz="6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ea"/>
              <a:ea typeface="+mn-ea"/>
              <a:cs typeface="+mj-cs"/>
            </a:endParaRPr>
          </a:p>
        </p:txBody>
      </p:sp>
      <p:sp>
        <p:nvSpPr>
          <p:cNvPr id="6" name="下矢印 5"/>
          <p:cNvSpPr/>
          <p:nvPr/>
        </p:nvSpPr>
        <p:spPr>
          <a:xfrm>
            <a:off x="4139952" y="2420888"/>
            <a:ext cx="936104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下矢印 6"/>
          <p:cNvSpPr/>
          <p:nvPr/>
        </p:nvSpPr>
        <p:spPr>
          <a:xfrm>
            <a:off x="4139952" y="4077072"/>
            <a:ext cx="93610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アース">
  <a:themeElements>
    <a:clrScheme name="アース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アース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アース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1644</TotalTime>
  <Words>78</Words>
  <Application>Microsoft Office PowerPoint</Application>
  <PresentationFormat>画面に合わせる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0" baseType="lpstr">
      <vt:lpstr>アース</vt:lpstr>
      <vt:lpstr>すべての動詞の過去形が 動詞＋edなら楽なのに なんで、変な変化をするのがあるの？</vt:lpstr>
      <vt:lpstr>English is from England.</vt:lpstr>
      <vt:lpstr>そして英語が生まれました。</vt:lpstr>
      <vt:lpstr>ドイツ語の変化</vt:lpstr>
      <vt:lpstr>フランス語の変化</vt:lpstr>
      <vt:lpstr>こんなに 覚えられない！</vt:lpstr>
      <vt:lpstr>よくわからないから、動詞にedで過去形でいいでしょうと考えました。  だから多くの動詞が 「動詞ed」の形ですが、</vt:lpstr>
      <vt:lpstr>でも、よく使っている言葉は何回も聞いたり、言ったりしてるから 変な変化でもいいかな （なれちゃったし・・・）</vt:lpstr>
      <vt:lpstr>中学校の英語は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関係代名詞</dc:title>
  <dc:creator>KASUGA_Hideki</dc:creator>
  <cp:lastModifiedBy>春日秀紀</cp:lastModifiedBy>
  <cp:revision>136</cp:revision>
  <dcterms:created xsi:type="dcterms:W3CDTF">2011-11-07T12:22:25Z</dcterms:created>
  <dcterms:modified xsi:type="dcterms:W3CDTF">2014-09-27T16:18:31Z</dcterms:modified>
</cp:coreProperties>
</file>