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1" r:id="rId2"/>
    <p:sldId id="257" r:id="rId3"/>
    <p:sldId id="291" r:id="rId4"/>
    <p:sldId id="292" r:id="rId5"/>
    <p:sldId id="263" r:id="rId6"/>
    <p:sldId id="268" r:id="rId7"/>
    <p:sldId id="265" r:id="rId8"/>
    <p:sldId id="264" r:id="rId9"/>
    <p:sldId id="266" r:id="rId10"/>
    <p:sldId id="269" r:id="rId11"/>
    <p:sldId id="270" r:id="rId12"/>
    <p:sldId id="271" r:id="rId13"/>
    <p:sldId id="267" r:id="rId14"/>
    <p:sldId id="284" r:id="rId15"/>
    <p:sldId id="272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293" r:id="rId26"/>
    <p:sldId id="312" r:id="rId27"/>
    <p:sldId id="313" r:id="rId28"/>
    <p:sldId id="315" r:id="rId29"/>
    <p:sldId id="317" r:id="rId30"/>
    <p:sldId id="318" r:id="rId31"/>
    <p:sldId id="319" r:id="rId32"/>
    <p:sldId id="316" r:id="rId3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7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2" autoAdjust="0"/>
    <p:restoredTop sz="85956" autoAdjust="0"/>
  </p:normalViewPr>
  <p:slideViewPr>
    <p:cSldViewPr>
      <p:cViewPr varScale="1">
        <p:scale>
          <a:sx n="76" d="100"/>
          <a:sy n="76" d="100"/>
        </p:scale>
        <p:origin x="-16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3987D-3EF4-4ECE-BFF0-43FEFF466C15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79FCE-5E0E-4409-8216-B597A4D827F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 have a car.</a:t>
            </a:r>
          </a:p>
          <a:p>
            <a:r>
              <a:rPr kumimoji="1" lang="en-US" altLang="ja-JP" dirty="0" smtClean="0"/>
              <a:t>I drive it</a:t>
            </a:r>
            <a:r>
              <a:rPr kumimoji="1" lang="en-US" altLang="ja-JP" baseline="0" dirty="0" smtClean="0"/>
              <a:t> every day.</a:t>
            </a:r>
          </a:p>
          <a:p>
            <a:endParaRPr kumimoji="1" lang="en-US" altLang="ja-JP" baseline="0" dirty="0" smtClean="0"/>
          </a:p>
          <a:p>
            <a:r>
              <a:rPr kumimoji="1" lang="ja-JP" altLang="en-US" dirty="0" smtClean="0"/>
              <a:t>自分の車の写真に置き換えると良いです。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9FCE-5E0E-4409-8216-B597A4D827F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Yesterday, I drove it</a:t>
            </a:r>
            <a:r>
              <a:rPr kumimoji="1" lang="en-US" altLang="ja-JP" baseline="0" dirty="0" smtClean="0"/>
              <a:t> to Ina.</a:t>
            </a:r>
            <a:endParaRPr kumimoji="1" lang="ja-JP" altLang="en-US" dirty="0" smtClean="0"/>
          </a:p>
          <a:p>
            <a:r>
              <a:rPr kumimoji="1" lang="en-US" altLang="ja-JP" dirty="0" smtClean="0"/>
              <a:t>Hara</a:t>
            </a:r>
            <a:r>
              <a:rPr kumimoji="1" lang="en-US" altLang="ja-JP" baseline="0" dirty="0" smtClean="0"/>
              <a:t> is here.</a:t>
            </a:r>
          </a:p>
          <a:p>
            <a:r>
              <a:rPr kumimoji="1" lang="en-US" altLang="ja-JP" baseline="0" dirty="0" smtClean="0"/>
              <a:t>Ina is here.</a:t>
            </a:r>
          </a:p>
          <a:p>
            <a:r>
              <a:rPr kumimoji="1" lang="en-US" altLang="ja-JP" baseline="0" dirty="0" smtClean="0"/>
              <a:t>I lived in Ina last year.</a:t>
            </a:r>
          </a:p>
          <a:p>
            <a:r>
              <a:rPr kumimoji="1" lang="en-US" altLang="ja-JP" baseline="0" dirty="0" smtClean="0"/>
              <a:t>I went to Ina yesterday.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9FCE-5E0E-4409-8216-B597A4D827F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Today’s Goal:</a:t>
            </a:r>
            <a:br>
              <a:rPr lang="en-US" altLang="ja-JP" dirty="0" smtClean="0"/>
            </a:br>
            <a:r>
              <a:rPr lang="en-US" altLang="ja-JP" dirty="0" smtClean="0"/>
              <a:t>Use irregular verb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不規則変化動詞を身につけよう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037153" y="548680"/>
            <a:ext cx="13404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make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975650" y="1340768"/>
            <a:ext cx="13404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made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050" name="Picture 2" descr="C:\Users\KASUGA_Hideki\AppData\Local\Microsoft\Windows\Temporary Internet Files\Content.IE5\QE7CU135\MC9000566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03095"/>
            <a:ext cx="1921362" cy="4254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190621" y="692696"/>
            <a:ext cx="9813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buy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067944" y="1484784"/>
            <a:ext cx="1594347" cy="584775"/>
          </a:xfrm>
          <a:prstGeom prst="rect">
            <a:avLst/>
          </a:prstGeom>
          <a:solidFill>
            <a:schemeClr val="bg1"/>
          </a:solidFill>
        </p:spPr>
        <p:txBody>
          <a:bodyPr wrap="none" lIns="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bought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3074" name="Picture 2" descr="C:\Users\KASUGA_Hideki\AppData\Local\Microsoft\Windows\Temporary Internet Files\Content.IE5\M4ZDTUTD\MC9004121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20888"/>
            <a:ext cx="3442022" cy="3677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995936" y="828001"/>
            <a:ext cx="13035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swim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23809" y="1548081"/>
            <a:ext cx="14013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swam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4099" name="Picture 3" descr="C:\Users\KASUGA_Hideki\AppData\Local\Microsoft\Windows\Temporary Internet Files\Content.IE5\QE7CU135\MC90034339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08920"/>
            <a:ext cx="3274205" cy="3280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4067944" y="620688"/>
            <a:ext cx="8611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see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067944" y="1340768"/>
            <a:ext cx="1005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saw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5122" name="Picture 2" descr="C:\Users\KASUGA_Hideki\AppData\Local\Microsoft\Windows\Temporary Internet Files\Content.IE5\QE7CU135\MC9002959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429000"/>
            <a:ext cx="3384376" cy="2781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001977" y="692696"/>
            <a:ext cx="9589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run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025433" y="1404065"/>
            <a:ext cx="9284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ran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6146" name="Picture 2" descr="C:\Users\KASUGA_Hideki\AppData\Local\Microsoft\Windows\Temporary Internet Files\Content.IE5\T5UV4R7F\MC9003910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564904"/>
            <a:ext cx="2723051" cy="2841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424936" cy="1470025"/>
          </a:xfrm>
        </p:spPr>
        <p:txBody>
          <a:bodyPr/>
          <a:lstStyle/>
          <a:p>
            <a:r>
              <a:rPr kumimoji="1" lang="ja-JP" altLang="en-US" dirty="0" smtClean="0"/>
              <a:t>不規則変化の過去形を練習しよう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不規則変化の動詞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KASUGA_Hideki\AppData\Local\Microsoft\Windows\Temporary Internet Files\Content.IE5\OABP4WL5\MC9001743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84934"/>
            <a:ext cx="5319690" cy="4273066"/>
          </a:xfrm>
          <a:prstGeom prst="rect">
            <a:avLst/>
          </a:prstGeom>
          <a:noFill/>
        </p:spPr>
      </p:pic>
      <p:pic>
        <p:nvPicPr>
          <p:cNvPr id="10" name="Picture 2" descr="C:\Users\KASUGA_Hideki\AppData\Local\Microsoft\Windows\Temporary Internet Files\Content.IE5\NB737UJR\MC900079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3429000"/>
            <a:ext cx="2736304" cy="2349121"/>
          </a:xfrm>
          <a:prstGeom prst="rect">
            <a:avLst/>
          </a:prstGeom>
          <a:noFill/>
        </p:spPr>
      </p:pic>
      <p:sp>
        <p:nvSpPr>
          <p:cNvPr id="11" name="正方形/長方形 10"/>
          <p:cNvSpPr/>
          <p:nvPr/>
        </p:nvSpPr>
        <p:spPr>
          <a:xfrm>
            <a:off x="1747111" y="908720"/>
            <a:ext cx="61766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went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to the USA last week.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907704" y="1124744"/>
            <a:ext cx="63466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He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came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to school yesterday.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7" name="Picture 6" descr="C:\Users\KASUGA_Hideki\AppData\Local\Microsoft\Windows\Temporary Internet Files\Content.IE5\YAZGGGXK\MC900416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92896"/>
            <a:ext cx="318453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023624" y="476672"/>
            <a:ext cx="5259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She 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ate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sushi last night.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3074" name="Picture 2" descr="C:\Users\KASUGA_Hideki\AppData\Local\Microsoft\Windows\Temporary Internet Files\Content.IE5\0HZNX5XM\MC9004418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132856"/>
            <a:ext cx="3866728" cy="4068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025353" y="1412776"/>
            <a:ext cx="52645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Tom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 had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a cat last year.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" name="Picture 2" descr="C:\Users\KASUGA_Hideki\AppData\Local\Microsoft\Windows\Temporary Internet Files\Content.IE5\0HZNX5XM\MC90038340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92896"/>
            <a:ext cx="3442680" cy="3677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411760" y="5373216"/>
            <a:ext cx="448552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drive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it every day.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1026" name="Picture 2" descr="C:\Users\秀紀\AppData\Local\Microsoft\Windows\INetCache\IE\3SRBCPU4\MC90044173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48680"/>
            <a:ext cx="460851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358542" y="548680"/>
            <a:ext cx="66976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She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made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cookies last Sunday.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050" name="Picture 2" descr="C:\Users\KASUGA_Hideki\AppData\Local\Microsoft\Windows\Temporary Internet Files\Content.IE5\QE7CU135\MC9000566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03095"/>
            <a:ext cx="1921362" cy="4254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15797" y="692696"/>
            <a:ext cx="9131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My sister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bought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 a comic book last week.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3074" name="Picture 2" descr="C:\Users\KASUGA_Hideki\AppData\Local\Microsoft\Windows\Temporary Internet Files\Content.IE5\M4ZDTUTD\MC9004121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20888"/>
            <a:ext cx="3442022" cy="3677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731428" y="828001"/>
            <a:ext cx="78325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They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swam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in the pool last summer.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4099" name="Picture 3" descr="C:\Users\KASUGA_Hideki\AppData\Local\Microsoft\Windows\Temporary Internet Files\Content.IE5\QE7CU135\MC90034339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08920"/>
            <a:ext cx="3274205" cy="3280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1152088" y="620688"/>
            <a:ext cx="66928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They 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saw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a movie last Sunday.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5122" name="Picture 2" descr="C:\Users\KASUGA_Hideki\AppData\Local\Microsoft\Windows\Temporary Internet Files\Content.IE5\QE7CU135\MC9002959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429000"/>
            <a:ext cx="3384376" cy="2781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319357" y="692696"/>
            <a:ext cx="63241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My father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ran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to the station. 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6146" name="Picture 2" descr="C:\Users\KASUGA_Hideki\AppData\Local\Microsoft\Windows\Temporary Internet Files\Content.IE5\T5UV4R7F\MC9003910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564904"/>
            <a:ext cx="2723051" cy="2841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11560" y="2996952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83568" y="3645024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「動詞」が「動詞</a:t>
            </a:r>
            <a:r>
              <a:rPr lang="en-US" altLang="ja-JP" sz="3200" b="1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ed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」の形になって、過去のことを表しますが、</a:t>
            </a:r>
            <a:endParaRPr lang="en-US" altLang="ja-JP" sz="3200" b="1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  <a:p>
            <a:endParaRPr lang="en-US" altLang="ja-JP" sz="4000" b="1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16024" y="260648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過去形</a:t>
            </a:r>
            <a:endParaRPr lang="ja-JP" altLang="en-US" sz="5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1560" y="4725144"/>
            <a:ext cx="80648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「動詞＋</a:t>
            </a:r>
            <a:r>
              <a:rPr lang="en-US" altLang="ja-JP" sz="3200" b="1" dirty="0" err="1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ed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」でなく、動詞そのものの形が変わるものがあります。</a:t>
            </a:r>
            <a:endParaRPr lang="en-US" altLang="ja-JP" sz="3200" b="1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555776" y="1169368"/>
            <a:ext cx="50994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drive a car every day.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570170" y="2105472"/>
            <a:ext cx="61782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drive          a car yesterday.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35" name="図 34" descr="TO_S122_F003_M001_1_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16024" y="1169368"/>
            <a:ext cx="1776197" cy="1332148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4067944" y="2105472"/>
            <a:ext cx="4320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+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427984" y="2105472"/>
            <a:ext cx="6944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ed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915816" y="1673424"/>
            <a:ext cx="1224136" cy="72008"/>
          </a:xfrm>
          <a:prstGeom prst="rect">
            <a:avLst/>
          </a:prstGeom>
          <a:solidFill>
            <a:srgbClr val="FFC000"/>
          </a:solidFill>
          <a:ln>
            <a:solidFill>
              <a:srgbClr val="D90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570170" y="2105472"/>
            <a:ext cx="61782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drive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         a car yesterday.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555776" y="2096761"/>
            <a:ext cx="6192688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drove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a car yesterday.    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915816" y="2681536"/>
            <a:ext cx="1296144" cy="72008"/>
          </a:xfrm>
          <a:prstGeom prst="rect">
            <a:avLst/>
          </a:prstGeom>
          <a:solidFill>
            <a:srgbClr val="FFC000"/>
          </a:solidFill>
          <a:ln>
            <a:solidFill>
              <a:srgbClr val="D90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699792" y="260648"/>
            <a:ext cx="5054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不規則変化動詞</a:t>
            </a:r>
            <a:endParaRPr lang="ja-JP" altLang="en-US" sz="5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11560" y="5805264"/>
            <a:ext cx="80648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「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不規則変化動詞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」と言います。</a:t>
            </a:r>
            <a:endParaRPr lang="en-US" altLang="ja-JP" sz="3200" b="1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72008" y="2996952"/>
            <a:ext cx="9036496" cy="350100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過去形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不規則変化動詞の過去形の疑問文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18822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44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疑問文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35" name="Picture 2" descr="C:\Users\KASUGA_Hideki\AppData\Local\Microsoft\Windows\Temporary Internet Files\Content.IE5\H7L29UY0\MC9004291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2016224" cy="2058363"/>
          </a:xfrm>
          <a:prstGeom prst="rect">
            <a:avLst/>
          </a:prstGeom>
          <a:noFill/>
        </p:spPr>
      </p:pic>
      <p:sp>
        <p:nvSpPr>
          <p:cNvPr id="12" name="正方形/長方形 11"/>
          <p:cNvSpPr/>
          <p:nvPr/>
        </p:nvSpPr>
        <p:spPr>
          <a:xfrm>
            <a:off x="2987824" y="1061447"/>
            <a:ext cx="9361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o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987824" y="1061447"/>
            <a:ext cx="12241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Did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851920" y="1061447"/>
            <a:ext cx="42484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play</a:t>
            </a:r>
            <a:r>
              <a:rPr lang="en-US" altLang="ja-JP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 soccer.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652120" y="1061447"/>
            <a:ext cx="6944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923928" y="1052736"/>
            <a:ext cx="468052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play</a:t>
            </a:r>
            <a:r>
              <a:rPr lang="en-US" altLang="ja-JP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 soccer?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245858" y="2222286"/>
            <a:ext cx="22701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Yes, I 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did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334090" y="2285583"/>
            <a:ext cx="2984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/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616511" y="2069559"/>
            <a:ext cx="29482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No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, I 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did 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not.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658521" y="2573615"/>
            <a:ext cx="26789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No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, I 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did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n’t.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6" name="Picture 2" descr="C:\Users\KASUGA_Hideki\AppData\Local\Microsoft\Windows\Temporary Internet Files\Content.IE5\0HZNX5XM\MC90044183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1642638" cy="1728192"/>
          </a:xfrm>
          <a:prstGeom prst="rect">
            <a:avLst/>
          </a:prstGeom>
          <a:noFill/>
        </p:spPr>
      </p:pic>
      <p:sp>
        <p:nvSpPr>
          <p:cNvPr id="27" name="正方形/長方形 26"/>
          <p:cNvSpPr/>
          <p:nvPr/>
        </p:nvSpPr>
        <p:spPr>
          <a:xfrm>
            <a:off x="2987824" y="4068361"/>
            <a:ext cx="9361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o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987824" y="4068361"/>
            <a:ext cx="12241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Did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067944" y="4077072"/>
            <a:ext cx="42484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</a:t>
            </a:r>
            <a:r>
              <a:rPr lang="en-US" altLang="ja-JP" sz="3200" b="1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ate</a:t>
            </a:r>
            <a:r>
              <a:rPr lang="en-US" altLang="ja-JP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 sushi.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139952" y="4068361"/>
            <a:ext cx="4176464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</a:t>
            </a:r>
            <a:r>
              <a:rPr lang="en-US" altLang="ja-JP" sz="3200" b="1" dirty="0" err="1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eat</a:t>
            </a:r>
            <a:r>
              <a:rPr lang="en-US" altLang="ja-JP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 sushi?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245858" y="5229200"/>
            <a:ext cx="22701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Yes, I 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did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334090" y="5292497"/>
            <a:ext cx="2984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/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616511" y="5076473"/>
            <a:ext cx="29482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No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, I 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did 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not.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658521" y="5580529"/>
            <a:ext cx="26789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No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, I 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did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n’t.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677779" y="4068361"/>
            <a:ext cx="6944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/>
      <p:bldP spid="14" grpId="0"/>
      <p:bldP spid="40" grpId="0"/>
      <p:bldP spid="40" grpId="1"/>
      <p:bldP spid="40" grpId="2"/>
      <p:bldP spid="17" grpId="0" animBg="1"/>
      <p:bldP spid="22" grpId="0"/>
      <p:bldP spid="23" grpId="0"/>
      <p:bldP spid="24" grpId="0"/>
      <p:bldP spid="25" grpId="0"/>
      <p:bldP spid="27" grpId="0"/>
      <p:bldP spid="27" grpId="1"/>
      <p:bldP spid="28" grpId="0"/>
      <p:bldP spid="29" grpId="0"/>
      <p:bldP spid="33" grpId="0" animBg="1"/>
      <p:bldP spid="34" grpId="0"/>
      <p:bldP spid="36" grpId="0"/>
      <p:bldP spid="37" grpId="0"/>
      <p:bldP spid="38" grpId="0"/>
      <p:bldP spid="32" grpId="0"/>
      <p:bldP spid="32" grpId="1"/>
      <p:bldP spid="32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755576" y="1628800"/>
            <a:ext cx="7761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907704" y="1620089"/>
            <a:ext cx="3701654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</a:t>
            </a:r>
            <a:r>
              <a:rPr lang="en-US" altLang="ja-JP" sz="3200" b="1" dirty="0" err="1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eat</a:t>
            </a:r>
            <a:r>
              <a:rPr lang="en-US" altLang="ja-JP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sushi?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67544" y="3653735"/>
            <a:ext cx="22701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Yes, I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did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843808" y="3653735"/>
            <a:ext cx="31806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/ No, I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did not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491880" y="1628800"/>
            <a:ext cx="6944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827584" y="3068960"/>
            <a:ext cx="952505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Did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027720" y="3653735"/>
            <a:ext cx="27927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/No, I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didn’t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827584" y="2348880"/>
            <a:ext cx="1188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Do</a:t>
            </a:r>
            <a:r>
              <a:rPr lang="ja-JP" altLang="en-US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＋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907704" y="2348880"/>
            <a:ext cx="6944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chemeClr val="bg1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032805" y="3068960"/>
            <a:ext cx="3701654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</a:t>
            </a:r>
            <a:r>
              <a:rPr lang="en-US" altLang="ja-JP" sz="3200" b="1" dirty="0" err="1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eat</a:t>
            </a:r>
            <a:r>
              <a:rPr lang="en-US" altLang="ja-JP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sushi?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9" name="右中かっこ 28"/>
          <p:cNvSpPr/>
          <p:nvPr/>
        </p:nvSpPr>
        <p:spPr>
          <a:xfrm rot="5400000">
            <a:off x="2439053" y="864005"/>
            <a:ext cx="233446" cy="2736304"/>
          </a:xfrm>
          <a:prstGeom prst="rightBrace">
            <a:avLst>
              <a:gd name="adj1" fmla="val 8333"/>
              <a:gd name="adj2" fmla="val 80907"/>
            </a:avLst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中かっこ 29"/>
          <p:cNvSpPr/>
          <p:nvPr/>
        </p:nvSpPr>
        <p:spPr>
          <a:xfrm rot="5400000">
            <a:off x="1538953" y="2366302"/>
            <a:ext cx="233446" cy="1224136"/>
          </a:xfrm>
          <a:prstGeom prst="rightBrace">
            <a:avLst>
              <a:gd name="adj1" fmla="val 8333"/>
              <a:gd name="adj2" fmla="val 67766"/>
            </a:avLst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107504" y="3140968"/>
            <a:ext cx="9001000" cy="122413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2" name="角丸四角形 31"/>
          <p:cNvSpPr/>
          <p:nvPr/>
        </p:nvSpPr>
        <p:spPr>
          <a:xfrm>
            <a:off x="72008" y="4437112"/>
            <a:ext cx="9036496" cy="234888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251520" y="4549676"/>
            <a:ext cx="8712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①規則変化の動詞と同じように、過去を表す部分が、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　たずねるときに使う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do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とくっついて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did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になります。</a:t>
            </a:r>
            <a:endParaRPr lang="en-US" altLang="ja-JP" sz="2800" b="1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179512" y="6165304"/>
            <a:ext cx="8640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③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Did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で質問しているので、答えるときにも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did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を使います。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0" y="0"/>
            <a:ext cx="63594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疑問文（不規則変化動詞）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34" name="Picture 2" descr="C:\Users\KASUGA_Hideki\AppData\Local\Microsoft\Windows\Temporary Internet Files\Content.IE5\0HZNX5XM\MC9004418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124744"/>
            <a:ext cx="1642638" cy="1728192"/>
          </a:xfrm>
          <a:prstGeom prst="rect">
            <a:avLst/>
          </a:prstGeom>
          <a:noFill/>
        </p:spPr>
      </p:pic>
      <p:sp>
        <p:nvSpPr>
          <p:cNvPr id="36" name="正方形/長方形 35"/>
          <p:cNvSpPr/>
          <p:nvPr/>
        </p:nvSpPr>
        <p:spPr>
          <a:xfrm>
            <a:off x="1806450" y="836712"/>
            <a:ext cx="3515706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</a:t>
            </a:r>
            <a:r>
              <a:rPr lang="en-US" altLang="ja-JP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   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sushi?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755576" y="828001"/>
            <a:ext cx="7761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771800" y="828001"/>
            <a:ext cx="8451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ate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3" name="下矢印 42"/>
          <p:cNvSpPr/>
          <p:nvPr/>
        </p:nvSpPr>
        <p:spPr>
          <a:xfrm>
            <a:off x="3172825" y="1340768"/>
            <a:ext cx="103031" cy="439103"/>
          </a:xfrm>
          <a:prstGeom prst="downArrow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下矢印 43"/>
          <p:cNvSpPr/>
          <p:nvPr/>
        </p:nvSpPr>
        <p:spPr>
          <a:xfrm rot="19129721">
            <a:off x="3374744" y="1317807"/>
            <a:ext cx="90255" cy="553095"/>
          </a:xfrm>
          <a:prstGeom prst="downArrow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79512" y="5373216"/>
            <a:ext cx="8712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②不規則変化の動詞の過去の部分が</a:t>
            </a:r>
            <a:r>
              <a:rPr lang="ja-JP" altLang="en-US" sz="2400" b="1" dirty="0" err="1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は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do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とくっついて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did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になっているので、動詞は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原形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になります。</a:t>
            </a:r>
            <a:endParaRPr lang="en-US" altLang="ja-JP" sz="2800" b="1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7" grpId="0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40" grpId="0"/>
      <p:bldP spid="46" grpId="0"/>
      <p:bldP spid="43" grpId="0" animBg="1"/>
      <p:bldP spid="44" grpId="0" animBg="1"/>
      <p:bldP spid="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過去形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不規則変化動詞の過去形の疑問文</a:t>
            </a:r>
            <a:r>
              <a:rPr lang="ja-JP" altLang="en-US" dirty="0" smtClean="0"/>
              <a:t>を練習しよう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835" t="14760" r="41828" b="10000"/>
          <a:stretch>
            <a:fillRect/>
          </a:stretch>
        </p:blipFill>
        <p:spPr bwMode="auto">
          <a:xfrm>
            <a:off x="-36512" y="-27384"/>
            <a:ext cx="9144000" cy="791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円/楕円 2"/>
          <p:cNvSpPr/>
          <p:nvPr/>
        </p:nvSpPr>
        <p:spPr>
          <a:xfrm>
            <a:off x="5004048" y="3212976"/>
            <a:ext cx="360040" cy="360040"/>
          </a:xfrm>
          <a:prstGeom prst="ellipse">
            <a:avLst/>
          </a:prstGeom>
          <a:solidFill>
            <a:srgbClr val="FF0000">
              <a:alpha val="38000"/>
            </a:srgbClr>
          </a:solidFill>
          <a:ln>
            <a:solidFill>
              <a:srgbClr val="D90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4355976" y="3573016"/>
            <a:ext cx="432048" cy="432048"/>
          </a:xfrm>
          <a:prstGeom prst="ellipse">
            <a:avLst/>
          </a:prstGeom>
          <a:solidFill>
            <a:srgbClr val="FF0000">
              <a:alpha val="38000"/>
            </a:srgbClr>
          </a:solidFill>
          <a:ln>
            <a:solidFill>
              <a:srgbClr val="D90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カーブ矢印 4"/>
          <p:cNvSpPr/>
          <p:nvPr/>
        </p:nvSpPr>
        <p:spPr>
          <a:xfrm rot="19462893" flipH="1">
            <a:off x="4483771" y="3129465"/>
            <a:ext cx="576064" cy="376640"/>
          </a:xfrm>
          <a:prstGeom prst="curvedDownArrow">
            <a:avLst/>
          </a:prstGeom>
          <a:solidFill>
            <a:srgbClr val="FF0000"/>
          </a:solidFill>
          <a:ln>
            <a:solidFill>
              <a:srgbClr val="D90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051720" y="1772816"/>
            <a:ext cx="585128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drove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it to Ina yesterday.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13879" y="4869160"/>
            <a:ext cx="523893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</a:t>
            </a:r>
            <a:r>
              <a:rPr lang="ja-JP" altLang="en-US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went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to Ina yesterday.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259632" y="548680"/>
            <a:ext cx="68050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Did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you go to Kyoto yesterday?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75656" y="1484784"/>
            <a:ext cx="51845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Yes, I 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did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. / No, I 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didn’t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3076" name="Picture 4" descr="C:\Users\秀紀\AppData\Local\Microsoft\Windows\INetCache\IE\LFW39JZS\MC9004081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36912"/>
            <a:ext cx="4909897" cy="3888432"/>
          </a:xfrm>
          <a:prstGeom prst="rect">
            <a:avLst/>
          </a:prstGeom>
          <a:noFill/>
        </p:spPr>
      </p:pic>
      <p:pic>
        <p:nvPicPr>
          <p:cNvPr id="3077" name="Picture 5" descr="C:\Users\秀紀\AppData\Local\Microsoft\Windows\INetCache\IE\AQFOJBIH\MC9003490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581128"/>
            <a:ext cx="1241755" cy="1933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552" y="620688"/>
            <a:ext cx="83599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Did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Tom buy a comic book  yesterday?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27584" y="1700808"/>
            <a:ext cx="7128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Yes,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he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did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. / No, he 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didn’t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4101" name="Picture 5" descr="C:\Users\秀紀\AppData\Local\Microsoft\Windows\INetCache\IE\LFW39JZS\MC9003552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36912"/>
            <a:ext cx="3563818" cy="3929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2694" r="12298"/>
          <a:stretch>
            <a:fillRect/>
          </a:stretch>
        </p:blipFill>
        <p:spPr bwMode="auto">
          <a:xfrm>
            <a:off x="-1016" y="3429000"/>
            <a:ext cx="9145016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12694" t="5901" r="12298" b="3801"/>
          <a:stretch>
            <a:fillRect/>
          </a:stretch>
        </p:blipFill>
        <p:spPr bwMode="auto">
          <a:xfrm>
            <a:off x="0" y="-27384"/>
            <a:ext cx="9145016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323528" y="3284984"/>
            <a:ext cx="8568952" cy="3384376"/>
          </a:xfrm>
          <a:prstGeom prst="roundRect">
            <a:avLst/>
          </a:prstGeom>
          <a:solidFill>
            <a:schemeClr val="accent4">
              <a:lumMod val="75000"/>
              <a:alpha val="22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611560" y="3284984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83568" y="3933056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「動詞」が「動詞</a:t>
            </a:r>
            <a:r>
              <a:rPr lang="en-US" altLang="ja-JP" sz="3200" b="1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ed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」の形になって、過去のことを表しますが、</a:t>
            </a:r>
            <a:endParaRPr lang="en-US" altLang="ja-JP" sz="3200" b="1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  <a:p>
            <a:endParaRPr lang="en-US" altLang="ja-JP" sz="4000" b="1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過去形</a:t>
            </a:r>
            <a:endParaRPr lang="ja-JP" altLang="en-US" sz="5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1560" y="5013176"/>
            <a:ext cx="80648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「動詞＋</a:t>
            </a:r>
            <a:r>
              <a:rPr lang="en-US" altLang="ja-JP" sz="3200" b="1" dirty="0" err="1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ed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」でなく、動詞そのものの形が変わるものがあります。</a:t>
            </a:r>
            <a:endParaRPr lang="en-US" altLang="ja-JP" sz="3200" b="1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339752" y="908720"/>
            <a:ext cx="50994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drive a car every day.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354146" y="1844824"/>
            <a:ext cx="61782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drive          a car yesterday.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851920" y="1844824"/>
            <a:ext cx="4320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+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211960" y="1844824"/>
            <a:ext cx="6944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ed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699792" y="1412776"/>
            <a:ext cx="1224136" cy="72008"/>
          </a:xfrm>
          <a:prstGeom prst="rect">
            <a:avLst/>
          </a:prstGeom>
          <a:solidFill>
            <a:srgbClr val="FFC000"/>
          </a:solidFill>
          <a:ln>
            <a:solidFill>
              <a:srgbClr val="D90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descr="爆発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980728"/>
            <a:ext cx="2592288" cy="2592288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2354146" y="1844824"/>
            <a:ext cx="61782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drive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         a car yesterday.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411760" y="1844824"/>
            <a:ext cx="6192688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drove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        a car yesterday.    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699792" y="2420888"/>
            <a:ext cx="1296144" cy="72008"/>
          </a:xfrm>
          <a:prstGeom prst="rect">
            <a:avLst/>
          </a:prstGeom>
          <a:solidFill>
            <a:srgbClr val="FFC000"/>
          </a:solidFill>
          <a:ln>
            <a:solidFill>
              <a:srgbClr val="D90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83768" y="0"/>
            <a:ext cx="5054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不規則変化動詞</a:t>
            </a:r>
            <a:endParaRPr lang="ja-JP" altLang="en-US" sz="5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11560" y="6093296"/>
            <a:ext cx="80648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「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不規則変化動詞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」と言います。</a:t>
            </a:r>
            <a:endParaRPr lang="en-US" altLang="ja-JP" sz="3200" b="1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411760" y="1844824"/>
            <a:ext cx="6400328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drove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a car yesterday. 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050" name="Picture 2" descr="C:\Users\秀紀\AppData\Local\Microsoft\Windows\INetCache\IE\3SRBCPU4\MC90044173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12465 -0.0004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/>
      <p:bldP spid="4" grpId="0"/>
      <p:bldP spid="25" grpId="0"/>
      <p:bldP spid="33" grpId="0"/>
      <p:bldP spid="34" grpId="0"/>
      <p:bldP spid="12" grpId="0"/>
      <p:bldP spid="12" grpId="1"/>
      <p:bldP spid="13" grpId="0"/>
      <p:bldP spid="13" grpId="1"/>
      <p:bldP spid="13" grpId="2"/>
      <p:bldP spid="14" grpId="0" animBg="1"/>
      <p:bldP spid="20" grpId="0"/>
      <p:bldP spid="19" grpId="0" animBg="1"/>
      <p:bldP spid="15" grpId="0" animBg="1"/>
      <p:bldP spid="21" grpId="0"/>
      <p:bldP spid="22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不規則変化動詞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過去形を練習しよう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131840" y="476672"/>
            <a:ext cx="24482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go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707904" y="1484784"/>
            <a:ext cx="12410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went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5940152" y="4149080"/>
            <a:ext cx="2808312" cy="1512168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4" descr="C:\Users\KASUGA_Hideki\AppData\Local\Microsoft\Windows\Temporary Internet Files\Content.IE5\T5UV4R7F\MC9003433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92896"/>
            <a:ext cx="4110893" cy="379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4060399" y="548680"/>
            <a:ext cx="1293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come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067944" y="1404065"/>
            <a:ext cx="1293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came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051" name="Picture 3" descr="C:\Users\KASUGA_Hideki\AppData\Local\Microsoft\Windows\Temporary Internet Files\Content.IE5\0HZNX5XM\MC9004457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628800"/>
            <a:ext cx="1093708" cy="2332483"/>
          </a:xfrm>
          <a:prstGeom prst="rect">
            <a:avLst/>
          </a:prstGeom>
          <a:noFill/>
        </p:spPr>
      </p:pic>
      <p:pic>
        <p:nvPicPr>
          <p:cNvPr id="2053" name="Picture 5" descr="C:\Users\KASUGA_Hideki\AppData\Local\Microsoft\Windows\Temporary Internet Files\Content.IE5\QE7CU135\MC90044573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2016224" cy="4984705"/>
          </a:xfrm>
          <a:prstGeom prst="rect">
            <a:avLst/>
          </a:prstGeom>
          <a:noFill/>
        </p:spPr>
      </p:pic>
      <p:sp>
        <p:nvSpPr>
          <p:cNvPr id="9" name="右矢印 8"/>
          <p:cNvSpPr/>
          <p:nvPr/>
        </p:nvSpPr>
        <p:spPr>
          <a:xfrm rot="8465217">
            <a:off x="4536653" y="3966135"/>
            <a:ext cx="2448272" cy="144016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230953" y="476672"/>
            <a:ext cx="8451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eat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211960" y="1340768"/>
            <a:ext cx="8451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ate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3074" name="Picture 2" descr="C:\Users\KASUGA_Hideki\AppData\Local\Microsoft\Windows\Temporary Internet Files\Content.IE5\0HZNX5XM\MC9004418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132856"/>
            <a:ext cx="3866728" cy="4068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067944" y="548680"/>
            <a:ext cx="12009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have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62951" y="1412776"/>
            <a:ext cx="9893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had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" name="Picture 2" descr="C:\Users\KASUGA_Hideki\AppData\Local\Microsoft\Windows\Temporary Internet Files\Content.IE5\0HZNX5XM\MC90038340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92896"/>
            <a:ext cx="3442680" cy="3677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テーマ">
  <a:themeElements>
    <a:clrScheme name="ひらめき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</TotalTime>
  <Words>547</Words>
  <Application>Microsoft Office PowerPoint</Application>
  <PresentationFormat>画面に合わせる (4:3)</PresentationFormat>
  <Paragraphs>122</Paragraphs>
  <Slides>32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3" baseType="lpstr">
      <vt:lpstr>Office テーマ</vt:lpstr>
      <vt:lpstr>Today’s Goal: Use irregular verb</vt:lpstr>
      <vt:lpstr>スライド 2</vt:lpstr>
      <vt:lpstr>スライド 3</vt:lpstr>
      <vt:lpstr>スライド 4</vt:lpstr>
      <vt:lpstr>不規則変化動詞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不規則変化の過去形を練習しよう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過去形</vt:lpstr>
      <vt:lpstr>スライド 27</vt:lpstr>
      <vt:lpstr>スライド 28</vt:lpstr>
      <vt:lpstr>過去形</vt:lpstr>
      <vt:lpstr>スライド 30</vt:lpstr>
      <vt:lpstr>スライド 31</vt:lpstr>
      <vt:lpstr>スライド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KASUGA_Hideki</dc:creator>
  <cp:lastModifiedBy>春日秀紀</cp:lastModifiedBy>
  <cp:revision>93</cp:revision>
  <dcterms:created xsi:type="dcterms:W3CDTF">2012-12-30T13:31:10Z</dcterms:created>
  <dcterms:modified xsi:type="dcterms:W3CDTF">2014-11-15T06:45:58Z</dcterms:modified>
</cp:coreProperties>
</file>