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9" r:id="rId4"/>
    <p:sldId id="260" r:id="rId5"/>
    <p:sldId id="262" r:id="rId6"/>
    <p:sldId id="269" r:id="rId7"/>
    <p:sldId id="270" r:id="rId8"/>
    <p:sldId id="271" r:id="rId9"/>
    <p:sldId id="272" r:id="rId10"/>
    <p:sldId id="273" r:id="rId11"/>
    <p:sldId id="258" r:id="rId12"/>
    <p:sldId id="261" r:id="rId13"/>
    <p:sldId id="264" r:id="rId14"/>
    <p:sldId id="263" r:id="rId15"/>
    <p:sldId id="266" r:id="rId16"/>
    <p:sldId id="274" r:id="rId17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C7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576" autoAdjust="0"/>
  </p:normalViewPr>
  <p:slideViewPr>
    <p:cSldViewPr>
      <p:cViewPr varScale="1">
        <p:scale>
          <a:sx n="69" d="100"/>
          <a:sy n="69" d="100"/>
        </p:scale>
        <p:origin x="178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8A170-D6AC-4F6D-B9D1-87DD6A398D1B}" type="datetimeFigureOut">
              <a:rPr kumimoji="1" lang="ja-JP" altLang="en-US" smtClean="0"/>
              <a:t>2015/6/27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49E051-1AD9-4BAB-9E1D-D40F435963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067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43B7AA-3940-49AD-910F-94A49BD95B31}" type="datetimeFigureOut">
              <a:rPr kumimoji="1" lang="ja-JP" altLang="en-US" smtClean="0"/>
              <a:pPr/>
              <a:t>2015/6/27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680439-7E38-4E37-82C5-B7F99CBE07C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2903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BB04EF-41ED-4ABA-BAC7-0260BEBCD167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482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BB04EF-41ED-4ABA-BAC7-0260BEBCD167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30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1DFA-BAFC-4C9C-AE7F-29D78C059189}" type="datetimeFigureOut">
              <a:rPr kumimoji="1" lang="ja-JP" altLang="en-US" smtClean="0"/>
              <a:pPr/>
              <a:t>2015/6/27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71B33-0D02-4875-B9D4-95D4A8197B1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1DFA-BAFC-4C9C-AE7F-29D78C059189}" type="datetimeFigureOut">
              <a:rPr kumimoji="1" lang="ja-JP" altLang="en-US" smtClean="0"/>
              <a:pPr/>
              <a:t>2015/6/27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71B33-0D02-4875-B9D4-95D4A8197B1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1DFA-BAFC-4C9C-AE7F-29D78C059189}" type="datetimeFigureOut">
              <a:rPr kumimoji="1" lang="ja-JP" altLang="en-US" smtClean="0"/>
              <a:pPr/>
              <a:t>2015/6/27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71B33-0D02-4875-B9D4-95D4A8197B1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1DFA-BAFC-4C9C-AE7F-29D78C059189}" type="datetimeFigureOut">
              <a:rPr kumimoji="1" lang="ja-JP" altLang="en-US" smtClean="0"/>
              <a:pPr/>
              <a:t>2015/6/27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71B33-0D02-4875-B9D4-95D4A8197B1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1DFA-BAFC-4C9C-AE7F-29D78C059189}" type="datetimeFigureOut">
              <a:rPr kumimoji="1" lang="ja-JP" altLang="en-US" smtClean="0"/>
              <a:pPr/>
              <a:t>2015/6/27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71B33-0D02-4875-B9D4-95D4A8197B1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1DFA-BAFC-4C9C-AE7F-29D78C059189}" type="datetimeFigureOut">
              <a:rPr kumimoji="1" lang="ja-JP" altLang="en-US" smtClean="0"/>
              <a:pPr/>
              <a:t>2015/6/27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71B33-0D02-4875-B9D4-95D4A8197B1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1DFA-BAFC-4C9C-AE7F-29D78C059189}" type="datetimeFigureOut">
              <a:rPr kumimoji="1" lang="ja-JP" altLang="en-US" smtClean="0"/>
              <a:pPr/>
              <a:t>2015/6/27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71B33-0D02-4875-B9D4-95D4A8197B1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1DFA-BAFC-4C9C-AE7F-29D78C059189}" type="datetimeFigureOut">
              <a:rPr kumimoji="1" lang="ja-JP" altLang="en-US" smtClean="0"/>
              <a:pPr/>
              <a:t>2015/6/27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71B33-0D02-4875-B9D4-95D4A8197B1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1DFA-BAFC-4C9C-AE7F-29D78C059189}" type="datetimeFigureOut">
              <a:rPr kumimoji="1" lang="ja-JP" altLang="en-US" smtClean="0"/>
              <a:pPr/>
              <a:t>2015/6/27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71B33-0D02-4875-B9D4-95D4A8197B1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1DFA-BAFC-4C9C-AE7F-29D78C059189}" type="datetimeFigureOut">
              <a:rPr kumimoji="1" lang="ja-JP" altLang="en-US" smtClean="0"/>
              <a:pPr/>
              <a:t>2015/6/27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71B33-0D02-4875-B9D4-95D4A8197B1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1DFA-BAFC-4C9C-AE7F-29D78C059189}" type="datetimeFigureOut">
              <a:rPr kumimoji="1" lang="ja-JP" altLang="en-US" smtClean="0"/>
              <a:pPr/>
              <a:t>2015/6/27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71B33-0D02-4875-B9D4-95D4A8197B1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61DFA-BAFC-4C9C-AE7F-29D78C059189}" type="datetimeFigureOut">
              <a:rPr kumimoji="1" lang="ja-JP" altLang="en-US" smtClean="0"/>
              <a:pPr/>
              <a:t>2015/6/27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71B33-0D02-4875-B9D4-95D4A8197B1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絶対だよ</a:t>
            </a:r>
            <a:r>
              <a:rPr lang="ja-JP" altLang="en-US" dirty="0"/>
              <a:t>！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232848" cy="1752600"/>
          </a:xfrm>
        </p:spPr>
        <p:txBody>
          <a:bodyPr/>
          <a:lstStyle/>
          <a:p>
            <a:r>
              <a:rPr kumimoji="1" lang="ja-JP" altLang="en-US" dirty="0" smtClean="0"/>
              <a:t>助動詞 </a:t>
            </a:r>
            <a:r>
              <a:rPr kumimoji="1" lang="en-US" altLang="ja-JP" dirty="0" smtClean="0"/>
              <a:t>must</a:t>
            </a:r>
            <a:r>
              <a:rPr kumimoji="1" lang="ja-JP" altLang="en-US" dirty="0" smtClean="0"/>
              <a:t>「</a:t>
            </a:r>
            <a:r>
              <a:rPr kumimoji="1" lang="ja-JP" altLang="en-US" dirty="0" err="1" smtClean="0"/>
              <a:t>～しなければ</a:t>
            </a:r>
            <a:r>
              <a:rPr kumimoji="1" lang="ja-JP" altLang="en-US" dirty="0" smtClean="0"/>
              <a:t>ならない」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KASUGA_Hideki\AppData\Local\Microsoft\Windows\Temporary Internet Files\Content.IE5\EOZLNXOK\MC90028258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5463498" y="2708920"/>
            <a:ext cx="3680502" cy="3168352"/>
          </a:xfrm>
          <a:prstGeom prst="rect">
            <a:avLst/>
          </a:prstGeom>
          <a:noFill/>
        </p:spPr>
      </p:pic>
      <p:sp>
        <p:nvSpPr>
          <p:cNvPr id="9" name="雲形吹き出し 8"/>
          <p:cNvSpPr/>
          <p:nvPr/>
        </p:nvSpPr>
        <p:spPr>
          <a:xfrm>
            <a:off x="1043608" y="3284984"/>
            <a:ext cx="4176464" cy="2664296"/>
          </a:xfrm>
          <a:prstGeom prst="cloudCallout">
            <a:avLst>
              <a:gd name="adj1" fmla="val 67645"/>
              <a:gd name="adj2" fmla="val -15198"/>
            </a:avLst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ASUGA_Hideki\AppData\Local\Microsoft\Windows\Temporary Internet Files\Content.IE5\8USGWV83\MC90041023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92696"/>
            <a:ext cx="1872208" cy="2262251"/>
          </a:xfrm>
          <a:prstGeom prst="rect">
            <a:avLst/>
          </a:prstGeom>
          <a:noFill/>
        </p:spPr>
      </p:pic>
      <p:sp>
        <p:nvSpPr>
          <p:cNvPr id="8" name="角丸四角形吹き出し 7"/>
          <p:cNvSpPr/>
          <p:nvPr/>
        </p:nvSpPr>
        <p:spPr>
          <a:xfrm>
            <a:off x="1835696" y="446669"/>
            <a:ext cx="7092280" cy="1368152"/>
          </a:xfrm>
          <a:prstGeom prst="wedgeRoundRectCallout">
            <a:avLst>
              <a:gd name="adj1" fmla="val -53065"/>
              <a:gd name="adj2" fmla="val -3322"/>
              <a:gd name="adj3" fmla="val 16667"/>
            </a:avLst>
          </a:prstGeom>
          <a:solidFill>
            <a:schemeClr val="accent1">
              <a:alpha val="2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619672" y="4221088"/>
            <a:ext cx="288032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am sleepy.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123728" y="6093296"/>
            <a:ext cx="626469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Your child sleeps in class.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5496" y="35913"/>
            <a:ext cx="7200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⑤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7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KASUGA_Hideki\AppData\Local\Microsoft\Windows\Temporary Internet Files\Content.IE5\8USGWV83\MC90039829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0854" y="3024336"/>
            <a:ext cx="2359130" cy="2852936"/>
          </a:xfrm>
          <a:prstGeom prst="rect">
            <a:avLst/>
          </a:prstGeom>
          <a:noFill/>
        </p:spPr>
      </p:pic>
      <p:sp>
        <p:nvSpPr>
          <p:cNvPr id="9" name="雲形吹き出し 8"/>
          <p:cNvSpPr/>
          <p:nvPr/>
        </p:nvSpPr>
        <p:spPr>
          <a:xfrm>
            <a:off x="1043608" y="2592288"/>
            <a:ext cx="5184576" cy="3284984"/>
          </a:xfrm>
          <a:prstGeom prst="cloudCallout">
            <a:avLst>
              <a:gd name="adj1" fmla="val 65879"/>
              <a:gd name="adj2" fmla="val -2466"/>
            </a:avLst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ASUGA_Hideki\AppData\Local\Microsoft\Windows\Temporary Internet Files\Content.IE5\8USGWV83\MC90041023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6672"/>
            <a:ext cx="1872208" cy="2262251"/>
          </a:xfrm>
          <a:prstGeom prst="rect">
            <a:avLst/>
          </a:prstGeom>
          <a:noFill/>
        </p:spPr>
      </p:pic>
      <p:sp>
        <p:nvSpPr>
          <p:cNvPr id="8" name="角丸四角形吹き出し 7"/>
          <p:cNvSpPr/>
          <p:nvPr/>
        </p:nvSpPr>
        <p:spPr>
          <a:xfrm>
            <a:off x="1835696" y="446669"/>
            <a:ext cx="7092280" cy="1368152"/>
          </a:xfrm>
          <a:prstGeom prst="wedgeRoundRectCallout">
            <a:avLst>
              <a:gd name="adj1" fmla="val -53065"/>
              <a:gd name="adj2" fmla="val -3322"/>
              <a:gd name="adj3" fmla="val 16667"/>
            </a:avLst>
          </a:prstGeom>
          <a:solidFill>
            <a:schemeClr val="accent1">
              <a:alpha val="2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2771800" y="6093296"/>
            <a:ext cx="489736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don’t like vegetables.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pic>
        <p:nvPicPr>
          <p:cNvPr id="2051" name="Picture 3" descr="C:\Users\KASUGA_Hideki\AppData\Local\Microsoft\Windows\Temporary Internet Files\Content.IE5\FNDQ4ZKO\MC90044187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7704" y="2808312"/>
            <a:ext cx="3168352" cy="2790667"/>
          </a:xfrm>
          <a:prstGeom prst="rect">
            <a:avLst/>
          </a:prstGeom>
          <a:noFill/>
        </p:spPr>
      </p:pic>
      <p:sp>
        <p:nvSpPr>
          <p:cNvPr id="10" name="WordArt 19"/>
          <p:cNvSpPr>
            <a:spLocks noChangeArrowheads="1" noChangeShapeType="1" noTextEdit="1"/>
          </p:cNvSpPr>
          <p:nvPr/>
        </p:nvSpPr>
        <p:spPr bwMode="auto">
          <a:xfrm>
            <a:off x="1979712" y="2636912"/>
            <a:ext cx="3456384" cy="324036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altLang="ja-JP" sz="28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創英角ﾎﾟｯﾌﾟ体"/>
                <a:ea typeface="HG創英角ﾎﾟｯﾌﾟ体"/>
              </a:rPr>
              <a:t>×</a:t>
            </a:r>
            <a:endParaRPr lang="ja-JP" altLang="en-US" sz="28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創英角ﾎﾟｯﾌﾟ体"/>
              <a:ea typeface="HG創英角ﾎﾟｯﾌﾟ体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339752" y="828001"/>
            <a:ext cx="61206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You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 must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eat vegetables.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5496" y="35913"/>
            <a:ext cx="7200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①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7" grpId="0"/>
      <p:bldP spid="10" grpId="0" animBg="1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KASUGA_Hideki\AppData\Local\Microsoft\Windows\Temporary Internet Files\Content.IE5\8USGWV83\MC90039829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0854" y="3024336"/>
            <a:ext cx="2359130" cy="2852936"/>
          </a:xfrm>
          <a:prstGeom prst="rect">
            <a:avLst/>
          </a:prstGeom>
          <a:noFill/>
        </p:spPr>
      </p:pic>
      <p:sp>
        <p:nvSpPr>
          <p:cNvPr id="9" name="雲形吹き出し 8"/>
          <p:cNvSpPr/>
          <p:nvPr/>
        </p:nvSpPr>
        <p:spPr>
          <a:xfrm>
            <a:off x="1043608" y="2592288"/>
            <a:ext cx="5184576" cy="3284984"/>
          </a:xfrm>
          <a:prstGeom prst="cloudCallout">
            <a:avLst>
              <a:gd name="adj1" fmla="val 65879"/>
              <a:gd name="adj2" fmla="val -2466"/>
            </a:avLst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ASUGA_Hideki\AppData\Local\Microsoft\Windows\Temporary Internet Files\Content.IE5\8USGWV83\MC90041023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688"/>
            <a:ext cx="1872208" cy="2262251"/>
          </a:xfrm>
          <a:prstGeom prst="rect">
            <a:avLst/>
          </a:prstGeom>
          <a:noFill/>
        </p:spPr>
      </p:pic>
      <p:sp>
        <p:nvSpPr>
          <p:cNvPr id="8" name="角丸四角形吹き出し 7"/>
          <p:cNvSpPr/>
          <p:nvPr/>
        </p:nvSpPr>
        <p:spPr>
          <a:xfrm>
            <a:off x="1835696" y="446669"/>
            <a:ext cx="7092280" cy="1368152"/>
          </a:xfrm>
          <a:prstGeom prst="wedgeRoundRectCallout">
            <a:avLst>
              <a:gd name="adj1" fmla="val -53065"/>
              <a:gd name="adj2" fmla="val -3322"/>
              <a:gd name="adj3" fmla="val 16667"/>
            </a:avLst>
          </a:prstGeom>
          <a:solidFill>
            <a:schemeClr val="accent1">
              <a:alpha val="2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2771800" y="6093296"/>
            <a:ext cx="489736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don’t like fish.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339752" y="828001"/>
            <a:ext cx="61206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You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 must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eat fish.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pic>
        <p:nvPicPr>
          <p:cNvPr id="3074" name="Picture 2" descr="C:\Users\KASUGA_Hideki\AppData\Local\Microsoft\Windows\Temporary Internet Files\Content.IE5\7C5NBRFL\MC90044186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2780928"/>
            <a:ext cx="3168352" cy="2946012"/>
          </a:xfrm>
          <a:prstGeom prst="rect">
            <a:avLst/>
          </a:prstGeom>
          <a:noFill/>
        </p:spPr>
      </p:pic>
      <p:sp>
        <p:nvSpPr>
          <p:cNvPr id="10" name="WordArt 19"/>
          <p:cNvSpPr>
            <a:spLocks noChangeArrowheads="1" noChangeShapeType="1" noTextEdit="1"/>
          </p:cNvSpPr>
          <p:nvPr/>
        </p:nvSpPr>
        <p:spPr bwMode="auto">
          <a:xfrm>
            <a:off x="1835696" y="2636912"/>
            <a:ext cx="3456384" cy="324036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altLang="ja-JP" sz="28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創英角ﾎﾟｯﾌﾟ体"/>
                <a:ea typeface="HG創英角ﾎﾟｯﾌﾟ体"/>
              </a:rPr>
              <a:t>×</a:t>
            </a:r>
            <a:endParaRPr lang="ja-JP" altLang="en-US" sz="28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創英角ﾎﾟｯﾌﾟ体"/>
              <a:ea typeface="HG創英角ﾎﾟｯﾌﾟ体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5496" y="35913"/>
            <a:ext cx="7200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dirty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②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7" grpId="0"/>
      <p:bldP spid="11" grpId="0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KASUGA_Hideki\AppData\Local\Microsoft\Windows\Temporary Internet Files\Content.IE5\7C5NBRFL\MC9003975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3633" y="2492896"/>
            <a:ext cx="4270367" cy="3312368"/>
          </a:xfrm>
          <a:prstGeom prst="rect">
            <a:avLst/>
          </a:prstGeom>
          <a:noFill/>
        </p:spPr>
      </p:pic>
      <p:sp>
        <p:nvSpPr>
          <p:cNvPr id="9" name="雲形吹き出し 8"/>
          <p:cNvSpPr/>
          <p:nvPr/>
        </p:nvSpPr>
        <p:spPr>
          <a:xfrm>
            <a:off x="1403648" y="3212976"/>
            <a:ext cx="4176464" cy="2664296"/>
          </a:xfrm>
          <a:prstGeom prst="cloudCallout">
            <a:avLst>
              <a:gd name="adj1" fmla="val 67645"/>
              <a:gd name="adj2" fmla="val -15198"/>
            </a:avLst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ASUGA_Hideki\AppData\Local\Microsoft\Windows\Temporary Internet Files\Content.IE5\8USGWV83\MC90041023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8680"/>
            <a:ext cx="1872208" cy="2262251"/>
          </a:xfrm>
          <a:prstGeom prst="rect">
            <a:avLst/>
          </a:prstGeom>
          <a:noFill/>
        </p:spPr>
      </p:pic>
      <p:sp>
        <p:nvSpPr>
          <p:cNvPr id="8" name="角丸四角形吹き出し 7"/>
          <p:cNvSpPr/>
          <p:nvPr/>
        </p:nvSpPr>
        <p:spPr>
          <a:xfrm>
            <a:off x="1835696" y="446669"/>
            <a:ext cx="7092280" cy="1368152"/>
          </a:xfrm>
          <a:prstGeom prst="wedgeRoundRectCallout">
            <a:avLst>
              <a:gd name="adj1" fmla="val -53065"/>
              <a:gd name="adj2" fmla="val -3322"/>
              <a:gd name="adj3" fmla="val 16667"/>
            </a:avLst>
          </a:prstGeom>
          <a:solidFill>
            <a:schemeClr val="accent1">
              <a:alpha val="2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2123728" y="3789040"/>
            <a:ext cx="252028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got bad marks in English.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339752" y="828001"/>
            <a:ext cx="64087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You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 must </a:t>
            </a:r>
            <a:r>
              <a:rPr lang="en-US" altLang="ja-JP" sz="3200" b="1" cap="none" spc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study English.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496" y="35913"/>
            <a:ext cx="7200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③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7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KASUGA_Hideki\AppData\Local\Microsoft\Windows\Temporary Internet Files\Content.IE5\8USGWV83\MC90027965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10315" y="2564904"/>
            <a:ext cx="4329210" cy="3384376"/>
          </a:xfrm>
          <a:prstGeom prst="rect">
            <a:avLst/>
          </a:prstGeom>
          <a:noFill/>
        </p:spPr>
      </p:pic>
      <p:sp>
        <p:nvSpPr>
          <p:cNvPr id="9" name="雲形吹き出し 8"/>
          <p:cNvSpPr/>
          <p:nvPr/>
        </p:nvSpPr>
        <p:spPr>
          <a:xfrm>
            <a:off x="1043608" y="3212976"/>
            <a:ext cx="4176464" cy="2664296"/>
          </a:xfrm>
          <a:prstGeom prst="cloudCallout">
            <a:avLst>
              <a:gd name="adj1" fmla="val 67645"/>
              <a:gd name="adj2" fmla="val -15198"/>
            </a:avLst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ASUGA_Hideki\AppData\Local\Microsoft\Windows\Temporary Internet Files\Content.IE5\8USGWV83\MC90041023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64704"/>
            <a:ext cx="1872208" cy="2262251"/>
          </a:xfrm>
          <a:prstGeom prst="rect">
            <a:avLst/>
          </a:prstGeom>
          <a:noFill/>
        </p:spPr>
      </p:pic>
      <p:sp>
        <p:nvSpPr>
          <p:cNvPr id="8" name="角丸四角形吹き出し 7"/>
          <p:cNvSpPr/>
          <p:nvPr/>
        </p:nvSpPr>
        <p:spPr>
          <a:xfrm>
            <a:off x="1835696" y="446669"/>
            <a:ext cx="7092280" cy="1368152"/>
          </a:xfrm>
          <a:prstGeom prst="wedgeRoundRectCallout">
            <a:avLst>
              <a:gd name="adj1" fmla="val -53065"/>
              <a:gd name="adj2" fmla="val -3322"/>
              <a:gd name="adj3" fmla="val 16667"/>
            </a:avLst>
          </a:prstGeom>
          <a:solidFill>
            <a:schemeClr val="accent1">
              <a:alpha val="2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619672" y="4221088"/>
            <a:ext cx="288032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am sleepy.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339752" y="828001"/>
            <a:ext cx="61206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You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 must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get up early.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059832" y="6093296"/>
            <a:ext cx="532859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Your child gets up late.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5496" y="35913"/>
            <a:ext cx="7200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④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7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KASUGA_Hideki\AppData\Local\Microsoft\Windows\Temporary Internet Files\Content.IE5\EOZLNXOK\MC90028258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5463498" y="2708920"/>
            <a:ext cx="3680502" cy="3168352"/>
          </a:xfrm>
          <a:prstGeom prst="rect">
            <a:avLst/>
          </a:prstGeom>
          <a:noFill/>
        </p:spPr>
      </p:pic>
      <p:sp>
        <p:nvSpPr>
          <p:cNvPr id="9" name="雲形吹き出し 8"/>
          <p:cNvSpPr/>
          <p:nvPr/>
        </p:nvSpPr>
        <p:spPr>
          <a:xfrm>
            <a:off x="1043608" y="3284984"/>
            <a:ext cx="4176464" cy="2664296"/>
          </a:xfrm>
          <a:prstGeom prst="cloudCallout">
            <a:avLst>
              <a:gd name="adj1" fmla="val 67645"/>
              <a:gd name="adj2" fmla="val -15198"/>
            </a:avLst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ASUGA_Hideki\AppData\Local\Microsoft\Windows\Temporary Internet Files\Content.IE5\8USGWV83\MC90041023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92696"/>
            <a:ext cx="1872208" cy="2262251"/>
          </a:xfrm>
          <a:prstGeom prst="rect">
            <a:avLst/>
          </a:prstGeom>
          <a:noFill/>
        </p:spPr>
      </p:pic>
      <p:sp>
        <p:nvSpPr>
          <p:cNvPr id="8" name="角丸四角形吹き出し 7"/>
          <p:cNvSpPr/>
          <p:nvPr/>
        </p:nvSpPr>
        <p:spPr>
          <a:xfrm>
            <a:off x="1835696" y="446669"/>
            <a:ext cx="7092280" cy="1368152"/>
          </a:xfrm>
          <a:prstGeom prst="wedgeRoundRectCallout">
            <a:avLst>
              <a:gd name="adj1" fmla="val -53065"/>
              <a:gd name="adj2" fmla="val -3322"/>
              <a:gd name="adj3" fmla="val 16667"/>
            </a:avLst>
          </a:prstGeom>
          <a:solidFill>
            <a:schemeClr val="accent1">
              <a:alpha val="2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619672" y="4221088"/>
            <a:ext cx="288032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am sleepy.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339752" y="828001"/>
            <a:ext cx="61206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You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 must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not sleep in class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123728" y="6093296"/>
            <a:ext cx="626469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Your child sleeps in class.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5496" y="35913"/>
            <a:ext cx="7200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⑤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7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円/楕円 33"/>
          <p:cNvSpPr/>
          <p:nvPr/>
        </p:nvSpPr>
        <p:spPr>
          <a:xfrm>
            <a:off x="611560" y="4712950"/>
            <a:ext cx="2088232" cy="504056"/>
          </a:xfrm>
          <a:prstGeom prst="ellipse">
            <a:avLst/>
          </a:prstGeom>
          <a:solidFill>
            <a:srgbClr val="FFFF00">
              <a:alpha val="22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anose="02040604050505020304" pitchFamily="18" charset="0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79512" y="3356992"/>
            <a:ext cx="164500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23528" y="3920862"/>
            <a:ext cx="842493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・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must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は助動詞で「</a:t>
            </a:r>
            <a:r>
              <a:rPr lang="ja-JP" altLang="en-US" sz="2400" b="1" dirty="0" err="1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～しなければ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ならない」という意味を付け加えます。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  <a:ea typeface="ＭＳ ゴシック" pitchFamily="49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-120303" y="-86618"/>
            <a:ext cx="922239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助動詞－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must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　～しなければならない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  <a:ea typeface="ＭＳ ゴシック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23528" y="5649054"/>
            <a:ext cx="655272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・「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must 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＋　動詞の原形」の形で使います。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  <a:ea typeface="ＭＳ ゴシック" pitchFamily="49" charset="-128"/>
            </a:endParaRPr>
          </a:p>
        </p:txBody>
      </p:sp>
      <p:sp>
        <p:nvSpPr>
          <p:cNvPr id="54" name="円/楕円 53"/>
          <p:cNvSpPr/>
          <p:nvPr/>
        </p:nvSpPr>
        <p:spPr>
          <a:xfrm>
            <a:off x="0" y="764704"/>
            <a:ext cx="1115616" cy="1440160"/>
          </a:xfrm>
          <a:prstGeom prst="ellipse">
            <a:avLst/>
          </a:prstGeom>
          <a:solidFill>
            <a:srgbClr val="FFFF00">
              <a:alpha val="22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anose="02040604050505020304" pitchFamily="18" charset="0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323528" y="4686235"/>
            <a:ext cx="889248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・話をする人が、「</a:t>
            </a:r>
            <a:r>
              <a:rPr lang="ja-JP" altLang="en-US" sz="2400" b="1" dirty="0" err="1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～しなければ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ならない・絶対だ」と思っている</a:t>
            </a:r>
            <a:r>
              <a:rPr lang="ja-JP" altLang="en-US" sz="24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とき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に使います。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  <a:ea typeface="ＭＳ ゴシック" pitchFamily="49" charset="-128"/>
            </a:endParaRPr>
          </a:p>
        </p:txBody>
      </p:sp>
      <p:sp>
        <p:nvSpPr>
          <p:cNvPr id="27" name="円/楕円 26"/>
          <p:cNvSpPr/>
          <p:nvPr/>
        </p:nvSpPr>
        <p:spPr>
          <a:xfrm>
            <a:off x="971600" y="5661248"/>
            <a:ext cx="864096" cy="491862"/>
          </a:xfrm>
          <a:prstGeom prst="ellipse">
            <a:avLst/>
          </a:prstGeom>
          <a:solidFill>
            <a:srgbClr val="FF0066">
              <a:alpha val="22000"/>
            </a:srgbClr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anose="02040604050505020304" pitchFamily="18" charset="0"/>
            </a:endParaRPr>
          </a:p>
        </p:txBody>
      </p:sp>
      <p:pic>
        <p:nvPicPr>
          <p:cNvPr id="28" name="Picture 3" descr="C:\Users\KASUGA_Hideki\AppData\Local\Microsoft\Windows\Temporary Internet Files\Content.IE5\7C5NBRFL\MC90039673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1052736"/>
            <a:ext cx="1619672" cy="1008112"/>
          </a:xfrm>
          <a:prstGeom prst="rect">
            <a:avLst/>
          </a:prstGeom>
          <a:noFill/>
        </p:spPr>
      </p:pic>
      <p:sp>
        <p:nvSpPr>
          <p:cNvPr id="30" name="正方形/長方形 29"/>
          <p:cNvSpPr/>
          <p:nvPr/>
        </p:nvSpPr>
        <p:spPr>
          <a:xfrm>
            <a:off x="1115616" y="1124744"/>
            <a:ext cx="633752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You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must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do your homework.</a:t>
            </a:r>
            <a:endParaRPr lang="ja-JP" altLang="en-US" sz="3200" b="1" cap="none" spc="0" dirty="0">
              <a:ln w="10541" cmpd="sng">
                <a:noFill/>
                <a:prstDash val="solid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pic>
        <p:nvPicPr>
          <p:cNvPr id="31" name="Picture 4" descr="C:\Users\KASUGA_Hideki\AppData\Local\Microsoft\Windows\Temporary Internet Files\Content.IE5\8USGWV83\MC90041023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908720"/>
            <a:ext cx="899592" cy="1087007"/>
          </a:xfrm>
          <a:prstGeom prst="rect">
            <a:avLst/>
          </a:prstGeom>
          <a:noFill/>
        </p:spPr>
      </p:pic>
      <p:sp>
        <p:nvSpPr>
          <p:cNvPr id="32" name="正方形/長方形 31"/>
          <p:cNvSpPr/>
          <p:nvPr/>
        </p:nvSpPr>
        <p:spPr>
          <a:xfrm>
            <a:off x="1258808" y="2060848"/>
            <a:ext cx="633752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He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must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do his homework.</a:t>
            </a:r>
            <a:endParaRPr lang="ja-JP" altLang="en-US" sz="3200" b="1" cap="none" spc="0" dirty="0">
              <a:ln w="10541" cmpd="sng">
                <a:noFill/>
                <a:prstDash val="solid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36" name="円/楕円 35"/>
          <p:cNvSpPr/>
          <p:nvPr/>
        </p:nvSpPr>
        <p:spPr>
          <a:xfrm>
            <a:off x="2051720" y="1124744"/>
            <a:ext cx="1224136" cy="648072"/>
          </a:xfrm>
          <a:prstGeom prst="ellipse">
            <a:avLst/>
          </a:prstGeom>
          <a:solidFill>
            <a:srgbClr val="FF0066">
              <a:alpha val="22000"/>
            </a:srgbClr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anose="02040604050505020304" pitchFamily="18" charset="0"/>
            </a:endParaRPr>
          </a:p>
        </p:txBody>
      </p:sp>
      <p:sp>
        <p:nvSpPr>
          <p:cNvPr id="37" name="円/楕円 36"/>
          <p:cNvSpPr/>
          <p:nvPr/>
        </p:nvSpPr>
        <p:spPr>
          <a:xfrm>
            <a:off x="1979712" y="2060848"/>
            <a:ext cx="1224136" cy="648072"/>
          </a:xfrm>
          <a:prstGeom prst="ellipse">
            <a:avLst/>
          </a:prstGeom>
          <a:solidFill>
            <a:srgbClr val="FF0066">
              <a:alpha val="22000"/>
            </a:srgbClr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anose="02040604050505020304" pitchFamily="18" charset="0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3275856" y="1628800"/>
            <a:ext cx="648072" cy="72008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anose="02040604050505020304" pitchFamily="18" charset="0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3203848" y="2564904"/>
            <a:ext cx="648072" cy="72008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anose="02040604050505020304" pitchFamily="18" charset="0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411760" y="6021288"/>
            <a:ext cx="1584176" cy="72008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anose="02040604050505020304" pitchFamily="18" charset="0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1187624" y="6237312"/>
            <a:ext cx="7632848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6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→　まだしていないこと、これからすることのときには、「動詞の原形」を使う。</a:t>
            </a:r>
            <a:endParaRPr lang="en-US" altLang="ja-JP" sz="1600" b="1" dirty="0" smtClean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  <a:ea typeface="ＭＳ ゴシック" pitchFamily="49" charset="-128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98357" y="3469435"/>
            <a:ext cx="9010147" cy="3127917"/>
          </a:xfrm>
          <a:prstGeom prst="roundRect">
            <a:avLst>
              <a:gd name="adj" fmla="val 5446"/>
            </a:avLst>
          </a:prstGeom>
          <a:solidFill>
            <a:srgbClr val="3333CC">
              <a:alpha val="3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30833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" grpId="0"/>
      <p:bldP spid="4" grpId="0"/>
      <p:bldP spid="25" grpId="0"/>
      <p:bldP spid="54" grpId="0" animBg="1"/>
      <p:bldP spid="55" grpId="0"/>
      <p:bldP spid="27" grpId="0" animBg="1"/>
      <p:bldP spid="30" grpId="0"/>
      <p:bldP spid="32" grpId="0"/>
      <p:bldP spid="36" grpId="0" animBg="1"/>
      <p:bldP spid="37" grpId="0" animBg="1"/>
      <p:bldP spid="38" grpId="0" animBg="1"/>
      <p:bldP spid="39" grpId="0" animBg="1"/>
      <p:bldP spid="41" grpId="0" animBg="1"/>
      <p:bldP spid="43" grpId="0"/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雲形吹き出し 9"/>
          <p:cNvSpPr/>
          <p:nvPr/>
        </p:nvSpPr>
        <p:spPr>
          <a:xfrm>
            <a:off x="971600" y="5345832"/>
            <a:ext cx="7848872" cy="1512168"/>
          </a:xfrm>
          <a:prstGeom prst="cloudCallout">
            <a:avLst>
              <a:gd name="adj1" fmla="val -43193"/>
              <a:gd name="adj2" fmla="val -246675"/>
            </a:avLst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7" name="Picture 3" descr="C:\Users\KASUGA_Hideki\AppData\Local\Microsoft\Windows\Temporary Internet Files\Content.IE5\7C5NBRFL\MC90039673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2060848"/>
            <a:ext cx="5119095" cy="3168352"/>
          </a:xfrm>
          <a:prstGeom prst="rect">
            <a:avLst/>
          </a:prstGeom>
          <a:noFill/>
        </p:spPr>
      </p:pic>
      <p:pic>
        <p:nvPicPr>
          <p:cNvPr id="1028" name="Picture 4" descr="C:\Users\KASUGA_Hideki\AppData\Local\Microsoft\Windows\Temporary Internet Files\Content.IE5\8USGWV83\MC90041023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4624"/>
            <a:ext cx="1872208" cy="2262251"/>
          </a:xfrm>
          <a:prstGeom prst="rect">
            <a:avLst/>
          </a:prstGeom>
          <a:noFill/>
        </p:spPr>
      </p:pic>
      <p:sp>
        <p:nvSpPr>
          <p:cNvPr id="8" name="角丸四角形吹き出し 7"/>
          <p:cNvSpPr/>
          <p:nvPr/>
        </p:nvSpPr>
        <p:spPr>
          <a:xfrm>
            <a:off x="1835696" y="548680"/>
            <a:ext cx="7092280" cy="1368152"/>
          </a:xfrm>
          <a:prstGeom prst="wedgeRoundRectCallout">
            <a:avLst>
              <a:gd name="adj1" fmla="val -53065"/>
              <a:gd name="adj2" fmla="val -3322"/>
              <a:gd name="adj3" fmla="val 16667"/>
            </a:avLst>
          </a:prstGeom>
          <a:solidFill>
            <a:schemeClr val="accent1">
              <a:alpha val="2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2483768" y="836712"/>
            <a:ext cx="633752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You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must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do your homework.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051720" y="5661248"/>
            <a:ext cx="633752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He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must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do his homework.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8" grpId="0" animBg="1"/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円/楕円 33"/>
          <p:cNvSpPr/>
          <p:nvPr/>
        </p:nvSpPr>
        <p:spPr>
          <a:xfrm>
            <a:off x="611560" y="4712950"/>
            <a:ext cx="2088232" cy="504056"/>
          </a:xfrm>
          <a:prstGeom prst="ellipse">
            <a:avLst/>
          </a:prstGeom>
          <a:solidFill>
            <a:srgbClr val="FFFF00">
              <a:alpha val="22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anose="02040604050505020304" pitchFamily="18" charset="0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79512" y="3356992"/>
            <a:ext cx="164500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23528" y="3920862"/>
            <a:ext cx="842493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・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must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は助動詞で「</a:t>
            </a:r>
            <a:r>
              <a:rPr lang="ja-JP" altLang="en-US" sz="2400" b="1" dirty="0" err="1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～しなければ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ならない」という意味を付け加えます。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  <a:ea typeface="ＭＳ ゴシック" pitchFamily="49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-120303" y="-86618"/>
            <a:ext cx="922239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助動詞－</a:t>
            </a:r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must</a:t>
            </a:r>
            <a:r>
              <a:rPr lang="ja-JP" altLang="en-US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　～しなければならない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  <a:ea typeface="ＭＳ ゴシック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23528" y="5649054"/>
            <a:ext cx="655272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・「</a:t>
            </a:r>
            <a:r>
              <a:rPr lang="en-US" altLang="ja-JP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must 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＋　動詞の原形」の形で使います。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  <a:ea typeface="ＭＳ ゴシック" pitchFamily="49" charset="-128"/>
            </a:endParaRPr>
          </a:p>
        </p:txBody>
      </p:sp>
      <p:sp>
        <p:nvSpPr>
          <p:cNvPr id="54" name="円/楕円 53"/>
          <p:cNvSpPr/>
          <p:nvPr/>
        </p:nvSpPr>
        <p:spPr>
          <a:xfrm>
            <a:off x="0" y="764704"/>
            <a:ext cx="1115616" cy="1440160"/>
          </a:xfrm>
          <a:prstGeom prst="ellipse">
            <a:avLst/>
          </a:prstGeom>
          <a:solidFill>
            <a:srgbClr val="FFFF00">
              <a:alpha val="22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anose="02040604050505020304" pitchFamily="18" charset="0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323528" y="4686235"/>
            <a:ext cx="889248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・話をする人が、「</a:t>
            </a:r>
            <a:r>
              <a:rPr lang="ja-JP" altLang="en-US" sz="2400" b="1" dirty="0" err="1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～しなければ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ならない・絶対だ」と思っている</a:t>
            </a:r>
            <a:r>
              <a:rPr lang="ja-JP" altLang="en-US" sz="2400" b="1" dirty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とき</a:t>
            </a:r>
            <a:r>
              <a:rPr lang="ja-JP" altLang="en-US" sz="24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に使います。</a:t>
            </a:r>
            <a:endParaRPr lang="en-US" altLang="ja-JP" sz="2400" b="1" dirty="0" smtClean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  <a:ea typeface="ＭＳ ゴシック" pitchFamily="49" charset="-128"/>
            </a:endParaRPr>
          </a:p>
        </p:txBody>
      </p:sp>
      <p:sp>
        <p:nvSpPr>
          <p:cNvPr id="27" name="円/楕円 26"/>
          <p:cNvSpPr/>
          <p:nvPr/>
        </p:nvSpPr>
        <p:spPr>
          <a:xfrm>
            <a:off x="971600" y="5661248"/>
            <a:ext cx="864096" cy="491862"/>
          </a:xfrm>
          <a:prstGeom prst="ellipse">
            <a:avLst/>
          </a:prstGeom>
          <a:solidFill>
            <a:srgbClr val="FF0066">
              <a:alpha val="22000"/>
            </a:srgbClr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anose="02040604050505020304" pitchFamily="18" charset="0"/>
            </a:endParaRPr>
          </a:p>
        </p:txBody>
      </p:sp>
      <p:pic>
        <p:nvPicPr>
          <p:cNvPr id="28" name="Picture 3" descr="C:\Users\KASUGA_Hideki\AppData\Local\Microsoft\Windows\Temporary Internet Files\Content.IE5\7C5NBRFL\MC90039673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1052736"/>
            <a:ext cx="1619672" cy="1008112"/>
          </a:xfrm>
          <a:prstGeom prst="rect">
            <a:avLst/>
          </a:prstGeom>
          <a:noFill/>
        </p:spPr>
      </p:pic>
      <p:sp>
        <p:nvSpPr>
          <p:cNvPr id="30" name="正方形/長方形 29"/>
          <p:cNvSpPr/>
          <p:nvPr/>
        </p:nvSpPr>
        <p:spPr>
          <a:xfrm>
            <a:off x="1115616" y="1124744"/>
            <a:ext cx="633752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You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must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do your homework.</a:t>
            </a:r>
            <a:endParaRPr lang="ja-JP" altLang="en-US" sz="3200" b="1" cap="none" spc="0" dirty="0">
              <a:ln w="10541" cmpd="sng">
                <a:noFill/>
                <a:prstDash val="solid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pic>
        <p:nvPicPr>
          <p:cNvPr id="31" name="Picture 4" descr="C:\Users\KASUGA_Hideki\AppData\Local\Microsoft\Windows\Temporary Internet Files\Content.IE5\8USGWV83\MC90041023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908720"/>
            <a:ext cx="899592" cy="1087007"/>
          </a:xfrm>
          <a:prstGeom prst="rect">
            <a:avLst/>
          </a:prstGeom>
          <a:noFill/>
        </p:spPr>
      </p:pic>
      <p:sp>
        <p:nvSpPr>
          <p:cNvPr id="32" name="正方形/長方形 31"/>
          <p:cNvSpPr/>
          <p:nvPr/>
        </p:nvSpPr>
        <p:spPr>
          <a:xfrm>
            <a:off x="1258808" y="2060848"/>
            <a:ext cx="633752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He 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Century Schoolbook" pitchFamily="18" charset="0"/>
                <a:ea typeface="ＭＳ ゴシック" pitchFamily="49" charset="-128"/>
              </a:rPr>
              <a:t>must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 do his homework.</a:t>
            </a:r>
            <a:endParaRPr lang="ja-JP" altLang="en-US" sz="3200" b="1" cap="none" spc="0" dirty="0">
              <a:ln w="10541" cmpd="sng">
                <a:noFill/>
                <a:prstDash val="solid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36" name="円/楕円 35"/>
          <p:cNvSpPr/>
          <p:nvPr/>
        </p:nvSpPr>
        <p:spPr>
          <a:xfrm>
            <a:off x="2051720" y="1124744"/>
            <a:ext cx="1224136" cy="648072"/>
          </a:xfrm>
          <a:prstGeom prst="ellipse">
            <a:avLst/>
          </a:prstGeom>
          <a:solidFill>
            <a:srgbClr val="FF0066">
              <a:alpha val="22000"/>
            </a:srgbClr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anose="02040604050505020304" pitchFamily="18" charset="0"/>
            </a:endParaRPr>
          </a:p>
        </p:txBody>
      </p:sp>
      <p:sp>
        <p:nvSpPr>
          <p:cNvPr id="37" name="円/楕円 36"/>
          <p:cNvSpPr/>
          <p:nvPr/>
        </p:nvSpPr>
        <p:spPr>
          <a:xfrm>
            <a:off x="1979712" y="2060848"/>
            <a:ext cx="1224136" cy="648072"/>
          </a:xfrm>
          <a:prstGeom prst="ellipse">
            <a:avLst/>
          </a:prstGeom>
          <a:solidFill>
            <a:srgbClr val="FF0066">
              <a:alpha val="22000"/>
            </a:srgbClr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anose="02040604050505020304" pitchFamily="18" charset="0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3275856" y="1628800"/>
            <a:ext cx="648072" cy="72008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anose="02040604050505020304" pitchFamily="18" charset="0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3203848" y="2564904"/>
            <a:ext cx="648072" cy="72008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anose="02040604050505020304" pitchFamily="18" charset="0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411760" y="6021288"/>
            <a:ext cx="1584176" cy="72008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anose="02040604050505020304" pitchFamily="18" charset="0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1187624" y="6237312"/>
            <a:ext cx="7632848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600" b="1" dirty="0" smtClean="0">
                <a:ln w="17780" cmpd="sng">
                  <a:noFill/>
                  <a:prstDash val="solid"/>
                  <a:miter lim="800000"/>
                </a:ln>
                <a:latin typeface="Century Schoolbook" panose="02040604050505020304" pitchFamily="18" charset="0"/>
                <a:ea typeface="ＭＳ ゴシック" pitchFamily="49" charset="-128"/>
              </a:rPr>
              <a:t>→　まだしていないこと、これからすることのときには、「動詞の原形」を使う。</a:t>
            </a:r>
            <a:endParaRPr lang="en-US" altLang="ja-JP" sz="1600" b="1" dirty="0" smtClean="0">
              <a:ln w="17780" cmpd="sng">
                <a:noFill/>
                <a:prstDash val="solid"/>
                <a:miter lim="800000"/>
              </a:ln>
              <a:latin typeface="Century Schoolbook" panose="02040604050505020304" pitchFamily="18" charset="0"/>
              <a:ea typeface="ＭＳ ゴシック" pitchFamily="49" charset="-128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98357" y="3469435"/>
            <a:ext cx="9010147" cy="3127917"/>
          </a:xfrm>
          <a:prstGeom prst="roundRect">
            <a:avLst>
              <a:gd name="adj" fmla="val 5446"/>
            </a:avLst>
          </a:prstGeom>
          <a:solidFill>
            <a:srgbClr val="3333CC">
              <a:alpha val="3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" grpId="0"/>
      <p:bldP spid="4" grpId="0"/>
      <p:bldP spid="25" grpId="0"/>
      <p:bldP spid="54" grpId="0" animBg="1"/>
      <p:bldP spid="55" grpId="0"/>
      <p:bldP spid="27" grpId="0" animBg="1"/>
      <p:bldP spid="30" grpId="0"/>
      <p:bldP spid="32" grpId="0"/>
      <p:bldP spid="36" grpId="0" animBg="1"/>
      <p:bldP spid="37" grpId="0" animBg="1"/>
      <p:bldP spid="38" grpId="0" animBg="1"/>
      <p:bldP spid="39" grpId="0" animBg="1"/>
      <p:bldP spid="41" grpId="0" animBg="1"/>
      <p:bldP spid="43" grpId="0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32243" y="2132856"/>
            <a:ext cx="8511757" cy="1470025"/>
          </a:xfrm>
        </p:spPr>
        <p:txBody>
          <a:bodyPr/>
          <a:lstStyle/>
          <a:p>
            <a:r>
              <a:rPr kumimoji="1" lang="en-US" altLang="ja-JP" b="1" dirty="0" smtClean="0">
                <a:latin typeface="Century Schoolbook" panose="02040604050505020304" pitchFamily="18" charset="0"/>
              </a:rPr>
              <a:t>Please say to your child.</a:t>
            </a:r>
            <a:endParaRPr kumimoji="1" lang="ja-JP" altLang="en-US" b="1" dirty="0">
              <a:latin typeface="Century Schoolbook" panose="02040604050505020304" pitchFamily="18" charset="0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920880" cy="1752600"/>
          </a:xfrm>
        </p:spPr>
        <p:txBody>
          <a:bodyPr/>
          <a:lstStyle/>
          <a:p>
            <a:r>
              <a:rPr lang="en-US" altLang="ja-JP" b="1" dirty="0" smtClean="0">
                <a:latin typeface="Century Schoolbook" panose="02040604050505020304" pitchFamily="18" charset="0"/>
              </a:rPr>
              <a:t>If you were a parent, </a:t>
            </a:r>
          </a:p>
          <a:p>
            <a:r>
              <a:rPr lang="en-US" altLang="ja-JP" b="1" dirty="0" smtClean="0">
                <a:latin typeface="Century Schoolbook" panose="02040604050505020304" pitchFamily="18" charset="0"/>
              </a:rPr>
              <a:t>what would you say to your child?</a:t>
            </a:r>
            <a:endParaRPr kumimoji="1" lang="ja-JP" altLang="en-US" b="1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KASUGA_Hideki\AppData\Local\Microsoft\Windows\Temporary Internet Files\Content.IE5\8USGWV83\MC90039829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0854" y="3024336"/>
            <a:ext cx="2359130" cy="2852936"/>
          </a:xfrm>
          <a:prstGeom prst="rect">
            <a:avLst/>
          </a:prstGeom>
          <a:noFill/>
        </p:spPr>
      </p:pic>
      <p:sp>
        <p:nvSpPr>
          <p:cNvPr id="9" name="雲形吹き出し 8"/>
          <p:cNvSpPr/>
          <p:nvPr/>
        </p:nvSpPr>
        <p:spPr>
          <a:xfrm>
            <a:off x="1043608" y="2592288"/>
            <a:ext cx="5184576" cy="3284984"/>
          </a:xfrm>
          <a:prstGeom prst="cloudCallout">
            <a:avLst>
              <a:gd name="adj1" fmla="val 65879"/>
              <a:gd name="adj2" fmla="val -2466"/>
            </a:avLst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ASUGA_Hideki\AppData\Local\Microsoft\Windows\Temporary Internet Files\Content.IE5\8USGWV83\MC90041023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908720"/>
            <a:ext cx="1872208" cy="2262251"/>
          </a:xfrm>
          <a:prstGeom prst="rect">
            <a:avLst/>
          </a:prstGeom>
          <a:noFill/>
        </p:spPr>
      </p:pic>
      <p:sp>
        <p:nvSpPr>
          <p:cNvPr id="8" name="角丸四角形吹き出し 7"/>
          <p:cNvSpPr/>
          <p:nvPr/>
        </p:nvSpPr>
        <p:spPr>
          <a:xfrm>
            <a:off x="1835696" y="1052736"/>
            <a:ext cx="7092280" cy="1368152"/>
          </a:xfrm>
          <a:prstGeom prst="wedgeRoundRectCallout">
            <a:avLst>
              <a:gd name="adj1" fmla="val -53065"/>
              <a:gd name="adj2" fmla="val -3322"/>
              <a:gd name="adj3" fmla="val 16667"/>
            </a:avLst>
          </a:prstGeom>
          <a:solidFill>
            <a:schemeClr val="accent1">
              <a:alpha val="2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2771800" y="6093296"/>
            <a:ext cx="489736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don’t like </a:t>
            </a:r>
            <a:r>
              <a:rPr lang="en-US" altLang="ja-JP" sz="3200" b="1" dirty="0" err="1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natto</a:t>
            </a:r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339752" y="1434068"/>
            <a:ext cx="61206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You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Century Schoolbook" pitchFamily="18" charset="0"/>
                <a:ea typeface="ＭＳ ゴシック" pitchFamily="49" charset="-128"/>
              </a:rPr>
              <a:t> must 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eat </a:t>
            </a:r>
            <a:r>
              <a:rPr lang="en-US" altLang="ja-JP" sz="3200" b="1" cap="none" spc="0" dirty="0" err="1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natto</a:t>
            </a:r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pic>
        <p:nvPicPr>
          <p:cNvPr id="12" name="図 11" descr="mig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51720" y="2852936"/>
            <a:ext cx="2769096" cy="2999854"/>
          </a:xfrm>
          <a:prstGeom prst="rect">
            <a:avLst/>
          </a:prstGeom>
        </p:spPr>
      </p:pic>
      <p:sp>
        <p:nvSpPr>
          <p:cNvPr id="10" name="WordArt 19"/>
          <p:cNvSpPr>
            <a:spLocks noChangeArrowheads="1" noChangeShapeType="1" noTextEdit="1"/>
          </p:cNvSpPr>
          <p:nvPr/>
        </p:nvSpPr>
        <p:spPr bwMode="auto">
          <a:xfrm>
            <a:off x="2195736" y="2564904"/>
            <a:ext cx="3816424" cy="338437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altLang="ja-JP" sz="28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創英角ﾎﾟｯﾌﾟ体"/>
                <a:ea typeface="HG創英角ﾎﾟｯﾌﾟ体"/>
              </a:rPr>
              <a:t>×</a:t>
            </a:r>
            <a:endParaRPr lang="ja-JP" altLang="en-US" sz="28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創英角ﾎﾟｯﾌﾟ体"/>
              <a:ea typeface="HG創英角ﾎﾟｯﾌﾟ体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51520" y="0"/>
            <a:ext cx="313184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For example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7" grpId="0"/>
      <p:bldP spid="11" grpId="0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KASUGA_Hideki\AppData\Local\Microsoft\Windows\Temporary Internet Files\Content.IE5\8USGWV83\MC90039829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0854" y="3024336"/>
            <a:ext cx="2359130" cy="2852936"/>
          </a:xfrm>
          <a:prstGeom prst="rect">
            <a:avLst/>
          </a:prstGeom>
          <a:noFill/>
        </p:spPr>
      </p:pic>
      <p:sp>
        <p:nvSpPr>
          <p:cNvPr id="9" name="雲形吹き出し 8"/>
          <p:cNvSpPr/>
          <p:nvPr/>
        </p:nvSpPr>
        <p:spPr>
          <a:xfrm>
            <a:off x="1043608" y="2592288"/>
            <a:ext cx="5184576" cy="3284984"/>
          </a:xfrm>
          <a:prstGeom prst="cloudCallout">
            <a:avLst>
              <a:gd name="adj1" fmla="val 65879"/>
              <a:gd name="adj2" fmla="val -2466"/>
            </a:avLst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ASUGA_Hideki\AppData\Local\Microsoft\Windows\Temporary Internet Files\Content.IE5\8USGWV83\MC90041023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6672"/>
            <a:ext cx="1872208" cy="2262251"/>
          </a:xfrm>
          <a:prstGeom prst="rect">
            <a:avLst/>
          </a:prstGeom>
          <a:noFill/>
        </p:spPr>
      </p:pic>
      <p:sp>
        <p:nvSpPr>
          <p:cNvPr id="8" name="角丸四角形吹き出し 7"/>
          <p:cNvSpPr/>
          <p:nvPr/>
        </p:nvSpPr>
        <p:spPr>
          <a:xfrm>
            <a:off x="1835696" y="446669"/>
            <a:ext cx="7092280" cy="1368152"/>
          </a:xfrm>
          <a:prstGeom prst="wedgeRoundRectCallout">
            <a:avLst>
              <a:gd name="adj1" fmla="val -53065"/>
              <a:gd name="adj2" fmla="val -3322"/>
              <a:gd name="adj3" fmla="val 16667"/>
            </a:avLst>
          </a:prstGeom>
          <a:solidFill>
            <a:schemeClr val="accent1">
              <a:alpha val="2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2771800" y="6093296"/>
            <a:ext cx="489736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don’t like vegetables.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pic>
        <p:nvPicPr>
          <p:cNvPr id="2051" name="Picture 3" descr="C:\Users\KASUGA_Hideki\AppData\Local\Microsoft\Windows\Temporary Internet Files\Content.IE5\FNDQ4ZKO\MC90044187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7704" y="2808312"/>
            <a:ext cx="3168352" cy="2790667"/>
          </a:xfrm>
          <a:prstGeom prst="rect">
            <a:avLst/>
          </a:prstGeom>
          <a:noFill/>
        </p:spPr>
      </p:pic>
      <p:sp>
        <p:nvSpPr>
          <p:cNvPr id="10" name="WordArt 19"/>
          <p:cNvSpPr>
            <a:spLocks noChangeArrowheads="1" noChangeShapeType="1" noTextEdit="1"/>
          </p:cNvSpPr>
          <p:nvPr/>
        </p:nvSpPr>
        <p:spPr bwMode="auto">
          <a:xfrm>
            <a:off x="1979712" y="2636912"/>
            <a:ext cx="3456384" cy="324036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altLang="ja-JP" sz="28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創英角ﾎﾟｯﾌﾟ体"/>
                <a:ea typeface="HG創英角ﾎﾟｯﾌﾟ体"/>
              </a:rPr>
              <a:t>×</a:t>
            </a:r>
            <a:endParaRPr lang="ja-JP" altLang="en-US" sz="28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創英角ﾎﾟｯﾌﾟ体"/>
              <a:ea typeface="HG創英角ﾎﾟｯﾌﾟ体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5496" y="35913"/>
            <a:ext cx="7200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①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7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KASUGA_Hideki\AppData\Local\Microsoft\Windows\Temporary Internet Files\Content.IE5\8USGWV83\MC90039829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0854" y="3024336"/>
            <a:ext cx="2359130" cy="2852936"/>
          </a:xfrm>
          <a:prstGeom prst="rect">
            <a:avLst/>
          </a:prstGeom>
          <a:noFill/>
        </p:spPr>
      </p:pic>
      <p:sp>
        <p:nvSpPr>
          <p:cNvPr id="9" name="雲形吹き出し 8"/>
          <p:cNvSpPr/>
          <p:nvPr/>
        </p:nvSpPr>
        <p:spPr>
          <a:xfrm>
            <a:off x="1043608" y="2592288"/>
            <a:ext cx="5184576" cy="3284984"/>
          </a:xfrm>
          <a:prstGeom prst="cloudCallout">
            <a:avLst>
              <a:gd name="adj1" fmla="val 65879"/>
              <a:gd name="adj2" fmla="val -2466"/>
            </a:avLst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ASUGA_Hideki\AppData\Local\Microsoft\Windows\Temporary Internet Files\Content.IE5\8USGWV83\MC90041023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688"/>
            <a:ext cx="1872208" cy="2262251"/>
          </a:xfrm>
          <a:prstGeom prst="rect">
            <a:avLst/>
          </a:prstGeom>
          <a:noFill/>
        </p:spPr>
      </p:pic>
      <p:sp>
        <p:nvSpPr>
          <p:cNvPr id="8" name="角丸四角形吹き出し 7"/>
          <p:cNvSpPr/>
          <p:nvPr/>
        </p:nvSpPr>
        <p:spPr>
          <a:xfrm>
            <a:off x="1835696" y="446669"/>
            <a:ext cx="7092280" cy="1368152"/>
          </a:xfrm>
          <a:prstGeom prst="wedgeRoundRectCallout">
            <a:avLst>
              <a:gd name="adj1" fmla="val -53065"/>
              <a:gd name="adj2" fmla="val -3322"/>
              <a:gd name="adj3" fmla="val 16667"/>
            </a:avLst>
          </a:prstGeom>
          <a:solidFill>
            <a:schemeClr val="accent1">
              <a:alpha val="2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2771800" y="6093296"/>
            <a:ext cx="489736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don’t like fish.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pic>
        <p:nvPicPr>
          <p:cNvPr id="3074" name="Picture 2" descr="C:\Users\KASUGA_Hideki\AppData\Local\Microsoft\Windows\Temporary Internet Files\Content.IE5\7C5NBRFL\MC90044186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2780928"/>
            <a:ext cx="3168352" cy="2946012"/>
          </a:xfrm>
          <a:prstGeom prst="rect">
            <a:avLst/>
          </a:prstGeom>
          <a:noFill/>
        </p:spPr>
      </p:pic>
      <p:sp>
        <p:nvSpPr>
          <p:cNvPr id="10" name="WordArt 19"/>
          <p:cNvSpPr>
            <a:spLocks noChangeArrowheads="1" noChangeShapeType="1" noTextEdit="1"/>
          </p:cNvSpPr>
          <p:nvPr/>
        </p:nvSpPr>
        <p:spPr bwMode="auto">
          <a:xfrm>
            <a:off x="1835696" y="2636912"/>
            <a:ext cx="3456384" cy="324036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altLang="ja-JP" sz="28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創英角ﾎﾟｯﾌﾟ体"/>
                <a:ea typeface="HG創英角ﾎﾟｯﾌﾟ体"/>
              </a:rPr>
              <a:t>×</a:t>
            </a:r>
            <a:endParaRPr lang="ja-JP" altLang="en-US" sz="28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創英角ﾎﾟｯﾌﾟ体"/>
              <a:ea typeface="HG創英角ﾎﾟｯﾌﾟ体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5496" y="35913"/>
            <a:ext cx="7200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dirty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②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7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KASUGA_Hideki\AppData\Local\Microsoft\Windows\Temporary Internet Files\Content.IE5\7C5NBRFL\MC9003975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3633" y="2492896"/>
            <a:ext cx="4270367" cy="3312368"/>
          </a:xfrm>
          <a:prstGeom prst="rect">
            <a:avLst/>
          </a:prstGeom>
          <a:noFill/>
        </p:spPr>
      </p:pic>
      <p:sp>
        <p:nvSpPr>
          <p:cNvPr id="9" name="雲形吹き出し 8"/>
          <p:cNvSpPr/>
          <p:nvPr/>
        </p:nvSpPr>
        <p:spPr>
          <a:xfrm>
            <a:off x="1403648" y="3212976"/>
            <a:ext cx="4176464" cy="2664296"/>
          </a:xfrm>
          <a:prstGeom prst="cloudCallout">
            <a:avLst>
              <a:gd name="adj1" fmla="val 67645"/>
              <a:gd name="adj2" fmla="val -15198"/>
            </a:avLst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ASUGA_Hideki\AppData\Local\Microsoft\Windows\Temporary Internet Files\Content.IE5\8USGWV83\MC90041023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8680"/>
            <a:ext cx="1872208" cy="2262251"/>
          </a:xfrm>
          <a:prstGeom prst="rect">
            <a:avLst/>
          </a:prstGeom>
          <a:noFill/>
        </p:spPr>
      </p:pic>
      <p:sp>
        <p:nvSpPr>
          <p:cNvPr id="8" name="角丸四角形吹き出し 7"/>
          <p:cNvSpPr/>
          <p:nvPr/>
        </p:nvSpPr>
        <p:spPr>
          <a:xfrm>
            <a:off x="1835696" y="446669"/>
            <a:ext cx="7092280" cy="1368152"/>
          </a:xfrm>
          <a:prstGeom prst="wedgeRoundRectCallout">
            <a:avLst>
              <a:gd name="adj1" fmla="val -53065"/>
              <a:gd name="adj2" fmla="val -3322"/>
              <a:gd name="adj3" fmla="val 16667"/>
            </a:avLst>
          </a:prstGeom>
          <a:solidFill>
            <a:schemeClr val="accent1">
              <a:alpha val="2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2123728" y="3789040"/>
            <a:ext cx="252028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got bad marks in English.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496" y="35913"/>
            <a:ext cx="7200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③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KASUGA_Hideki\AppData\Local\Microsoft\Windows\Temporary Internet Files\Content.IE5\8USGWV83\MC90027965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10315" y="2564904"/>
            <a:ext cx="4329210" cy="3384376"/>
          </a:xfrm>
          <a:prstGeom prst="rect">
            <a:avLst/>
          </a:prstGeom>
          <a:noFill/>
        </p:spPr>
      </p:pic>
      <p:sp>
        <p:nvSpPr>
          <p:cNvPr id="9" name="雲形吹き出し 8"/>
          <p:cNvSpPr/>
          <p:nvPr/>
        </p:nvSpPr>
        <p:spPr>
          <a:xfrm>
            <a:off x="1043608" y="3212976"/>
            <a:ext cx="4176464" cy="2664296"/>
          </a:xfrm>
          <a:prstGeom prst="cloudCallout">
            <a:avLst>
              <a:gd name="adj1" fmla="val 67645"/>
              <a:gd name="adj2" fmla="val -15198"/>
            </a:avLst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ASUGA_Hideki\AppData\Local\Microsoft\Windows\Temporary Internet Files\Content.IE5\8USGWV83\MC90041023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64704"/>
            <a:ext cx="1872208" cy="2262251"/>
          </a:xfrm>
          <a:prstGeom prst="rect">
            <a:avLst/>
          </a:prstGeom>
          <a:noFill/>
        </p:spPr>
      </p:pic>
      <p:sp>
        <p:nvSpPr>
          <p:cNvPr id="8" name="角丸四角形吹き出し 7"/>
          <p:cNvSpPr/>
          <p:nvPr/>
        </p:nvSpPr>
        <p:spPr>
          <a:xfrm>
            <a:off x="1835696" y="446669"/>
            <a:ext cx="7092280" cy="1368152"/>
          </a:xfrm>
          <a:prstGeom prst="wedgeRoundRectCallout">
            <a:avLst>
              <a:gd name="adj1" fmla="val -53065"/>
              <a:gd name="adj2" fmla="val -3322"/>
              <a:gd name="adj3" fmla="val 16667"/>
            </a:avLst>
          </a:prstGeom>
          <a:solidFill>
            <a:schemeClr val="accent1">
              <a:alpha val="2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619672" y="4221088"/>
            <a:ext cx="288032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I am sleepy.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059832" y="6093296"/>
            <a:ext cx="532859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200" b="1" dirty="0" smtClean="0">
                <a:ln w="10541" cmpd="sng">
                  <a:noFill/>
                  <a:prstDash val="solid"/>
                </a:ln>
                <a:latin typeface="Century Schoolbook" pitchFamily="18" charset="0"/>
                <a:ea typeface="ＭＳ ゴシック" pitchFamily="49" charset="-128"/>
              </a:rPr>
              <a:t>Your child gets up late.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5496" y="35913"/>
            <a:ext cx="7200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 smtClean="0">
                <a:ln w="10541" cmpd="sng">
                  <a:noFill/>
                  <a:prstDash val="solid"/>
                </a:ln>
                <a:effectLst/>
                <a:latin typeface="Century Schoolbook" pitchFamily="18" charset="0"/>
                <a:ea typeface="ＭＳ ゴシック" pitchFamily="49" charset="-128"/>
              </a:rPr>
              <a:t>④</a:t>
            </a:r>
            <a:endParaRPr lang="ja-JP" altLang="en-US" sz="3200" b="1" cap="none" spc="0" dirty="0">
              <a:ln w="10541" cmpd="sng">
                <a:noFill/>
                <a:prstDash val="solid"/>
              </a:ln>
              <a:effectLst/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7" grpId="0"/>
      <p:bldP spid="12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292</Words>
  <Application>Microsoft Office PowerPoint</Application>
  <PresentationFormat>画面に合わせる (4:3)</PresentationFormat>
  <Paragraphs>64</Paragraphs>
  <Slides>16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3" baseType="lpstr">
      <vt:lpstr>HG創英角ﾎﾟｯﾌﾟ体</vt:lpstr>
      <vt:lpstr>ＭＳ Ｐゴシック</vt:lpstr>
      <vt:lpstr>ＭＳ ゴシック</vt:lpstr>
      <vt:lpstr>Arial</vt:lpstr>
      <vt:lpstr>Calibri</vt:lpstr>
      <vt:lpstr>Century Schoolbook</vt:lpstr>
      <vt:lpstr>Office テーマ</vt:lpstr>
      <vt:lpstr>絶対だよ！</vt:lpstr>
      <vt:lpstr>PowerPoint プレゼンテーション</vt:lpstr>
      <vt:lpstr>PowerPoint プレゼンテーション</vt:lpstr>
      <vt:lpstr>Please say to your child.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絶対だよ！</dc:title>
  <dc:creator>KASUGA_Hideki</dc:creator>
  <cp:lastModifiedBy>春日秀紀</cp:lastModifiedBy>
  <cp:revision>8</cp:revision>
  <dcterms:created xsi:type="dcterms:W3CDTF">2013-06-22T07:28:20Z</dcterms:created>
  <dcterms:modified xsi:type="dcterms:W3CDTF">2015-06-27T13:50:33Z</dcterms:modified>
</cp:coreProperties>
</file>