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notesMasterIdLst>
    <p:notesMasterId r:id="rId27"/>
  </p:notesMasterIdLst>
  <p:sldIdLst>
    <p:sldId id="256" r:id="rId3"/>
    <p:sldId id="287" r:id="rId4"/>
    <p:sldId id="288" r:id="rId5"/>
    <p:sldId id="289" r:id="rId6"/>
    <p:sldId id="290" r:id="rId7"/>
    <p:sldId id="291" r:id="rId8"/>
    <p:sldId id="292" r:id="rId9"/>
    <p:sldId id="299" r:id="rId10"/>
    <p:sldId id="296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298" r:id="rId20"/>
    <p:sldId id="309" r:id="rId21"/>
    <p:sldId id="311" r:id="rId22"/>
    <p:sldId id="312" r:id="rId23"/>
    <p:sldId id="314" r:id="rId24"/>
    <p:sldId id="315" r:id="rId25"/>
    <p:sldId id="316" r:id="rId2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11" autoAdjust="0"/>
    <p:restoredTop sz="78795" autoAdjust="0"/>
  </p:normalViewPr>
  <p:slideViewPr>
    <p:cSldViewPr>
      <p:cViewPr varScale="1">
        <p:scale>
          <a:sx n="69" d="100"/>
          <a:sy n="69" d="100"/>
        </p:scale>
        <p:origin x="-1757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43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3FF6E-9E12-49F6-A2A9-E92084738CC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8CA78-4880-4A64-9A63-E94E220D069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8CA78-4880-4A64-9A63-E94E220D0697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A84C7-0F20-4632-846B-3CCC1156030F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正方形/長方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コネクタ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コネクタ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正方形/長方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円/楕円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円/楕円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円/楕円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コネクタ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コネクタ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正方形/長方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円/楕円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円/楕円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円/楕円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コネクタ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2" name="テキスト プレースホル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円/楕円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コンテンツ プレースホル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1" name="日付プレースホル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22" name="スライド番号プレースホル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3" name="フッター プレースホル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円/楕円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コネクタ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付プレースホル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18" name="スライド番号プレースホル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1" name="フッター プレースホル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円/楕円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1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1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dirty="0" smtClean="0"/>
              <a:t>二つのものを比べてみよう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 smtClean="0"/>
              <a:t>Practice </a:t>
            </a:r>
            <a:r>
              <a:rPr kumimoji="1" lang="ja-JP" altLang="en-US" dirty="0" smtClean="0"/>
              <a:t>比較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51520" y="4869160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Time 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more</a:t>
            </a:r>
            <a:r>
              <a:rPr lang="en-US" altLang="ja-JP" sz="3200" dirty="0" smtClean="0"/>
              <a:t> important </a:t>
            </a:r>
            <a:r>
              <a:rPr lang="en-US" altLang="ja-JP" sz="3200" dirty="0" smtClean="0">
                <a:solidFill>
                  <a:srgbClr val="FF0000"/>
                </a:solidFill>
              </a:rPr>
              <a:t>than</a:t>
            </a:r>
            <a:r>
              <a:rPr lang="en-US" altLang="ja-JP" sz="3200" dirty="0" smtClean="0"/>
              <a:t> money.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51520" y="6021288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Money 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more</a:t>
            </a:r>
            <a:r>
              <a:rPr lang="en-US" altLang="ja-JP" sz="3200" dirty="0" smtClean="0"/>
              <a:t> important </a:t>
            </a:r>
            <a:r>
              <a:rPr lang="en-US" altLang="ja-JP" sz="3200" dirty="0" smtClean="0">
                <a:solidFill>
                  <a:srgbClr val="FF0000"/>
                </a:solidFill>
              </a:rPr>
              <a:t>than</a:t>
            </a:r>
            <a:r>
              <a:rPr lang="en-US" altLang="ja-JP" sz="3200" dirty="0" smtClean="0"/>
              <a:t> time.</a:t>
            </a:r>
            <a:endParaRPr kumimoji="1" lang="ja-JP" altLang="en-US" sz="3200" dirty="0"/>
          </a:p>
        </p:txBody>
      </p:sp>
      <p:sp>
        <p:nvSpPr>
          <p:cNvPr id="1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788024" y="476672"/>
            <a:ext cx="3657600" cy="658368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Money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6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539552" y="476672"/>
            <a:ext cx="3657600" cy="658368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Time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18" name="Picture 2" descr="C:\Users\KASUGA_Hideki\AppData\Local\Microsoft\Windows\Temporary Internet Files\Content.IE5\7JYFRNBK\MC900431631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556792"/>
            <a:ext cx="3096344" cy="3096344"/>
          </a:xfrm>
          <a:prstGeom prst="rect">
            <a:avLst/>
          </a:prstGeom>
          <a:noFill/>
        </p:spPr>
      </p:pic>
      <p:pic>
        <p:nvPicPr>
          <p:cNvPr id="19" name="Picture 8" descr="C:\Users\KASUGA_Hideki\AppData\Local\Microsoft\Windows\Temporary Internet Files\Content.IE5\IBQP7MYU\MC900295341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1196752"/>
            <a:ext cx="2736304" cy="332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Math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355976" y="332656"/>
            <a:ext cx="3657600" cy="658368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English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50" name="Picture 2" descr="C:\Users\KASUGA_Hideki\AppData\Local\Microsoft\Windows\Temporary Internet Files\Content.IE5\NUR729NY\MC90033268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556792"/>
            <a:ext cx="3333112" cy="3024336"/>
          </a:xfrm>
          <a:prstGeom prst="rect">
            <a:avLst/>
          </a:prstGeom>
          <a:noFill/>
        </p:spPr>
      </p:pic>
      <p:pic>
        <p:nvPicPr>
          <p:cNvPr id="2051" name="Picture 3" descr="C:\Users\KASUGA_Hideki\AppData\Local\Microsoft\Windows\Temporary Internet Files\Content.IE5\IBQP7MYU\MC90041641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1556792"/>
            <a:ext cx="3096344" cy="2991358"/>
          </a:xfrm>
          <a:prstGeom prst="rect">
            <a:avLst/>
          </a:prstGeom>
          <a:noFill/>
        </p:spPr>
      </p:pic>
      <p:sp>
        <p:nvSpPr>
          <p:cNvPr id="9" name="テキスト ボックス 8"/>
          <p:cNvSpPr txBox="1"/>
          <p:nvPr/>
        </p:nvSpPr>
        <p:spPr>
          <a:xfrm>
            <a:off x="251520" y="4869160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Math 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more</a:t>
            </a:r>
            <a:r>
              <a:rPr lang="en-US" altLang="ja-JP" sz="3200" dirty="0" smtClean="0"/>
              <a:t> difficult </a:t>
            </a:r>
            <a:r>
              <a:rPr lang="en-US" altLang="ja-JP" sz="3200" dirty="0" smtClean="0">
                <a:solidFill>
                  <a:srgbClr val="FF0000"/>
                </a:solidFill>
              </a:rPr>
              <a:t>than</a:t>
            </a:r>
            <a:r>
              <a:rPr lang="en-US" altLang="ja-JP" sz="3200" dirty="0" smtClean="0"/>
              <a:t> English.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51520" y="6021288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English 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more</a:t>
            </a:r>
            <a:r>
              <a:rPr lang="en-US" altLang="ja-JP" sz="3200" dirty="0" smtClean="0"/>
              <a:t> difficult </a:t>
            </a:r>
            <a:r>
              <a:rPr lang="en-US" altLang="ja-JP" sz="3200" dirty="0" smtClean="0">
                <a:solidFill>
                  <a:srgbClr val="FF0000"/>
                </a:solidFill>
              </a:rPr>
              <a:t>than</a:t>
            </a:r>
            <a:r>
              <a:rPr lang="en-US" altLang="ja-JP" sz="3200" dirty="0" smtClean="0"/>
              <a:t> Math.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Baseball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572000" y="332656"/>
            <a:ext cx="3657600" cy="658368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Soccer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074" name="Picture 2" descr="C:\Program Files (x86)\Microsoft Office\MEDIA\CAGCAT10\j0199036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556792"/>
            <a:ext cx="3024336" cy="3332290"/>
          </a:xfrm>
          <a:prstGeom prst="rect">
            <a:avLst/>
          </a:prstGeom>
          <a:noFill/>
        </p:spPr>
      </p:pic>
      <p:pic>
        <p:nvPicPr>
          <p:cNvPr id="3075" name="Picture 3" descr="C:\Users\KASUGA_Hideki\AppData\Local\Microsoft\Windows\Temporary Internet Files\Content.IE5\6QRGYGYX\MC90043418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1772816"/>
            <a:ext cx="2592288" cy="3158670"/>
          </a:xfrm>
          <a:prstGeom prst="rect">
            <a:avLst/>
          </a:prstGeom>
          <a:noFill/>
        </p:spPr>
      </p:pic>
      <p:sp>
        <p:nvSpPr>
          <p:cNvPr id="9" name="テキスト ボックス 8"/>
          <p:cNvSpPr txBox="1"/>
          <p:nvPr/>
        </p:nvSpPr>
        <p:spPr>
          <a:xfrm>
            <a:off x="251520" y="4869160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Baseball 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more</a:t>
            </a:r>
            <a:r>
              <a:rPr lang="en-US" altLang="ja-JP" sz="3200" dirty="0" smtClean="0"/>
              <a:t> popular </a:t>
            </a:r>
            <a:r>
              <a:rPr lang="en-US" altLang="ja-JP" sz="3200" dirty="0" smtClean="0">
                <a:solidFill>
                  <a:srgbClr val="FF0000"/>
                </a:solidFill>
              </a:rPr>
              <a:t>than</a:t>
            </a:r>
            <a:r>
              <a:rPr lang="en-US" altLang="ja-JP" sz="3200" dirty="0" smtClean="0"/>
              <a:t> soccer.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51520" y="6021288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Soccer 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more</a:t>
            </a:r>
            <a:r>
              <a:rPr lang="en-US" altLang="ja-JP" sz="3200" dirty="0" smtClean="0"/>
              <a:t> popular </a:t>
            </a:r>
            <a:r>
              <a:rPr lang="en-US" altLang="ja-JP" sz="3200" dirty="0" smtClean="0">
                <a:solidFill>
                  <a:srgbClr val="FF0000"/>
                </a:solidFill>
              </a:rPr>
              <a:t>than</a:t>
            </a:r>
            <a:r>
              <a:rPr lang="en-US" altLang="ja-JP" sz="3200" dirty="0" smtClean="0"/>
              <a:t> baseball.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Trains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7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355976" y="332656"/>
            <a:ext cx="3657600" cy="658368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Buses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3" name="円/楕円 12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098" name="Picture 2" descr="C:\Users\KASUGA_Hideki\AppData\Local\Microsoft\Windows\Temporary Internet Files\Content.IE5\RJWG85X5\MC90007900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276872"/>
            <a:ext cx="3096344" cy="2735814"/>
          </a:xfrm>
          <a:prstGeom prst="rect">
            <a:avLst/>
          </a:prstGeom>
          <a:noFill/>
        </p:spPr>
      </p:pic>
      <p:pic>
        <p:nvPicPr>
          <p:cNvPr id="4101" name="Picture 5" descr="C:\Users\KASUGA_Hideki\AppData\Local\Microsoft\Windows\Temporary Internet Files\Content.IE5\9J6CCO9L\MC900320926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2348880"/>
            <a:ext cx="3439951" cy="2088232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251520" y="4869160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Trains are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more</a:t>
            </a:r>
            <a:r>
              <a:rPr lang="en-US" altLang="ja-JP" sz="3200" dirty="0" smtClean="0"/>
              <a:t> useful </a:t>
            </a:r>
            <a:r>
              <a:rPr lang="en-US" altLang="ja-JP" sz="3200" dirty="0" smtClean="0">
                <a:solidFill>
                  <a:srgbClr val="FF0000"/>
                </a:solidFill>
              </a:rPr>
              <a:t>than</a:t>
            </a:r>
            <a:r>
              <a:rPr lang="en-US" altLang="ja-JP" sz="3200" dirty="0" smtClean="0"/>
              <a:t> buses.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51520" y="6021288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Buses are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more</a:t>
            </a:r>
            <a:r>
              <a:rPr lang="en-US" altLang="ja-JP" sz="3200" dirty="0" smtClean="0"/>
              <a:t> useful </a:t>
            </a:r>
            <a:r>
              <a:rPr lang="en-US" altLang="ja-JP" sz="3200" dirty="0" smtClean="0">
                <a:solidFill>
                  <a:srgbClr val="FF0000"/>
                </a:solidFill>
              </a:rPr>
              <a:t>than</a:t>
            </a:r>
            <a:r>
              <a:rPr lang="en-US" altLang="ja-JP" sz="3200" dirty="0" smtClean="0"/>
              <a:t> trains.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Skiing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355976" y="332656"/>
            <a:ext cx="3657600" cy="658368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Snowboarding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122" name="Picture 2" descr="C:\Users\KASUGA_Hideki\AppData\Local\Microsoft\Windows\Temporary Internet Files\Content.IE5\16TXOQEW\MC90019824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988840"/>
            <a:ext cx="3747062" cy="2808312"/>
          </a:xfrm>
          <a:prstGeom prst="rect">
            <a:avLst/>
          </a:prstGeom>
          <a:noFill/>
        </p:spPr>
      </p:pic>
      <p:pic>
        <p:nvPicPr>
          <p:cNvPr id="5123" name="Picture 3" descr="C:\Users\KASUGA_Hideki\AppData\Local\Microsoft\Windows\Temporary Internet Files\Content.IE5\YIGNZX3N\MC90035428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1916832"/>
            <a:ext cx="3010277" cy="3069125"/>
          </a:xfrm>
          <a:prstGeom prst="rect">
            <a:avLst/>
          </a:prstGeom>
          <a:noFill/>
        </p:spPr>
      </p:pic>
      <p:sp>
        <p:nvSpPr>
          <p:cNvPr id="9" name="テキスト ボックス 8"/>
          <p:cNvSpPr txBox="1"/>
          <p:nvPr/>
        </p:nvSpPr>
        <p:spPr>
          <a:xfrm>
            <a:off x="251520" y="4869160"/>
            <a:ext cx="9145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Skiing 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more</a:t>
            </a:r>
            <a:r>
              <a:rPr lang="en-US" altLang="ja-JP" sz="3200" dirty="0" smtClean="0"/>
              <a:t> interesting </a:t>
            </a:r>
            <a:r>
              <a:rPr lang="en-US" altLang="ja-JP" sz="3200" dirty="0" smtClean="0">
                <a:solidFill>
                  <a:srgbClr val="FF0000"/>
                </a:solidFill>
              </a:rPr>
              <a:t>than</a:t>
            </a:r>
            <a:r>
              <a:rPr lang="en-US" altLang="ja-JP" sz="3200" dirty="0" smtClean="0"/>
              <a:t> Snowboarding.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51520" y="6021288"/>
            <a:ext cx="8892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Snowboarding 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more</a:t>
            </a:r>
            <a:r>
              <a:rPr lang="en-US" altLang="ja-JP" sz="3200" dirty="0" smtClean="0"/>
              <a:t> interesting </a:t>
            </a:r>
            <a:r>
              <a:rPr lang="en-US" altLang="ja-JP" sz="3200" dirty="0" smtClean="0">
                <a:solidFill>
                  <a:srgbClr val="FF0000"/>
                </a:solidFill>
              </a:rPr>
              <a:t>than</a:t>
            </a:r>
            <a:r>
              <a:rPr lang="en-US" altLang="ja-JP" sz="3200" dirty="0" smtClean="0"/>
              <a:t> skiing.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Animation movies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572000" y="332656"/>
            <a:ext cx="3657600" cy="658368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Love stories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146" name="Picture 2" descr="C:\Users\KASUGA_Hideki\AppData\Local\Microsoft\Windows\Temporary Internet Files\Content.IE5\RJWG85X5\MC90029594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204864"/>
            <a:ext cx="3281147" cy="2696576"/>
          </a:xfrm>
          <a:prstGeom prst="rect">
            <a:avLst/>
          </a:prstGeom>
          <a:noFill/>
        </p:spPr>
      </p:pic>
      <p:pic>
        <p:nvPicPr>
          <p:cNvPr id="6148" name="Picture 4" descr="C:\Users\KASUGA_Hideki\AppData\Local\Microsoft\Windows\Temporary Internet Files\Content.IE5\4EBGD94R\MC900231751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2348880"/>
            <a:ext cx="3504429" cy="2592288"/>
          </a:xfrm>
          <a:prstGeom prst="rect">
            <a:avLst/>
          </a:prstGeom>
          <a:noFill/>
        </p:spPr>
      </p:pic>
      <p:pic>
        <p:nvPicPr>
          <p:cNvPr id="6149" name="Picture 5" descr="C:\Users\KASUGA_Hideki\AppData\Local\Microsoft\Windows\Temporary Internet Files\Content.IE5\NUR729NY\MC900228073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24128" y="2348880"/>
            <a:ext cx="1296144" cy="1236998"/>
          </a:xfrm>
          <a:prstGeom prst="rect">
            <a:avLst/>
          </a:prstGeom>
          <a:noFill/>
        </p:spPr>
      </p:pic>
      <p:pic>
        <p:nvPicPr>
          <p:cNvPr id="6150" name="Picture 6" descr="C:\Users\KASUGA_Hideki\AppData\Local\Microsoft\Windows\Temporary Internet Files\Content.IE5\H7L29UY0\MC900339868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83768" y="2636912"/>
            <a:ext cx="1309504" cy="1080120"/>
          </a:xfrm>
          <a:prstGeom prst="rect">
            <a:avLst/>
          </a:prstGeom>
          <a:noFill/>
        </p:spPr>
      </p:pic>
      <p:sp>
        <p:nvSpPr>
          <p:cNvPr id="10" name="テキスト ボックス 9"/>
          <p:cNvSpPr txBox="1"/>
          <p:nvPr/>
        </p:nvSpPr>
        <p:spPr>
          <a:xfrm>
            <a:off x="0" y="4869160"/>
            <a:ext cx="9612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Animation movies are</a:t>
            </a:r>
            <a:r>
              <a:rPr kumimoji="1" lang="en-US" altLang="ja-JP" sz="2800" dirty="0" smtClean="0"/>
              <a:t> </a:t>
            </a:r>
            <a:r>
              <a:rPr lang="en-US" altLang="ja-JP" sz="2800" dirty="0" smtClean="0">
                <a:solidFill>
                  <a:srgbClr val="00B050"/>
                </a:solidFill>
              </a:rPr>
              <a:t>more</a:t>
            </a:r>
            <a:r>
              <a:rPr lang="en-US" altLang="ja-JP" sz="2800" dirty="0" smtClean="0"/>
              <a:t> moving </a:t>
            </a:r>
            <a:r>
              <a:rPr lang="en-US" altLang="ja-JP" sz="2800" dirty="0" smtClean="0">
                <a:solidFill>
                  <a:srgbClr val="FF0000"/>
                </a:solidFill>
              </a:rPr>
              <a:t>than</a:t>
            </a:r>
            <a:r>
              <a:rPr lang="en-US" altLang="ja-JP" sz="2800" dirty="0" smtClean="0"/>
              <a:t> love stories.</a:t>
            </a:r>
            <a:endParaRPr kumimoji="1" lang="ja-JP" altLang="en-US" sz="28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0" y="5949280"/>
            <a:ext cx="9396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Love stories are</a:t>
            </a:r>
            <a:r>
              <a:rPr kumimoji="1" lang="en-US" altLang="ja-JP" sz="2800" dirty="0" smtClean="0"/>
              <a:t> </a:t>
            </a:r>
            <a:r>
              <a:rPr lang="en-US" altLang="ja-JP" sz="2800" dirty="0" smtClean="0">
                <a:solidFill>
                  <a:srgbClr val="00B050"/>
                </a:solidFill>
              </a:rPr>
              <a:t>more</a:t>
            </a:r>
            <a:r>
              <a:rPr lang="en-US" altLang="ja-JP" sz="2800" dirty="0" smtClean="0"/>
              <a:t> moving </a:t>
            </a:r>
            <a:r>
              <a:rPr lang="en-US" altLang="ja-JP" sz="2800" dirty="0" smtClean="0">
                <a:solidFill>
                  <a:srgbClr val="FF0000"/>
                </a:solidFill>
              </a:rPr>
              <a:t>than</a:t>
            </a:r>
            <a:r>
              <a:rPr lang="en-US" altLang="ja-JP" sz="2800" dirty="0" smtClean="0"/>
              <a:t> animation movies.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251520" y="5301208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Rena 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more</a:t>
            </a:r>
            <a:r>
              <a:rPr lang="en-US" altLang="ja-JP" sz="3200" dirty="0" smtClean="0"/>
              <a:t> beautiful </a:t>
            </a:r>
            <a:r>
              <a:rPr lang="en-US" altLang="ja-JP" sz="3200" dirty="0" smtClean="0">
                <a:solidFill>
                  <a:srgbClr val="FF0000"/>
                </a:solidFill>
              </a:rPr>
              <a:t>than</a:t>
            </a:r>
            <a:r>
              <a:rPr lang="en-US" altLang="ja-JP" sz="3200" dirty="0" smtClean="0"/>
              <a:t> </a:t>
            </a:r>
            <a:r>
              <a:rPr lang="en-US" altLang="ja-JP" sz="3200" dirty="0" err="1" smtClean="0"/>
              <a:t>Ayame</a:t>
            </a:r>
            <a:r>
              <a:rPr lang="en-US" altLang="ja-JP" sz="3200" dirty="0" smtClean="0"/>
              <a:t>.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51520" y="6021288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err="1" smtClean="0"/>
              <a:t>Ayame</a:t>
            </a:r>
            <a:r>
              <a:rPr lang="en-US" altLang="ja-JP" sz="3200" dirty="0" smtClean="0"/>
              <a:t> 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more</a:t>
            </a:r>
            <a:r>
              <a:rPr lang="en-US" altLang="ja-JP" sz="3200" dirty="0" smtClean="0"/>
              <a:t> beautiful </a:t>
            </a:r>
            <a:r>
              <a:rPr lang="en-US" altLang="ja-JP" sz="3200" dirty="0" smtClean="0">
                <a:solidFill>
                  <a:srgbClr val="FF0000"/>
                </a:solidFill>
              </a:rPr>
              <a:t>than</a:t>
            </a:r>
            <a:r>
              <a:rPr lang="en-US" altLang="ja-JP" sz="3200" dirty="0" smtClean="0"/>
              <a:t> Rena.</a:t>
            </a:r>
            <a:endParaRPr kumimoji="1" lang="ja-JP" altLang="en-US" sz="3200" dirty="0"/>
          </a:p>
        </p:txBody>
      </p:sp>
      <p:sp>
        <p:nvSpPr>
          <p:cNvPr id="1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能年玲奈</a:t>
            </a:r>
            <a:endParaRPr lang="en-US" altLang="ja-JP" dirty="0" smtClean="0">
              <a:latin typeface="AR丸ゴシック体M" pitchFamily="49" charset="-128"/>
              <a:ea typeface="AR丸ゴシック体M" pitchFamily="49" charset="-128"/>
            </a:endParaRPr>
          </a:p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(NOUNEN Rena)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7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355976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剛力　彩芽</a:t>
            </a:r>
            <a:endParaRPr lang="en-US" altLang="ja-JP" dirty="0" smtClean="0">
              <a:latin typeface="AR丸ゴシック体M" pitchFamily="49" charset="-128"/>
              <a:ea typeface="AR丸ゴシック体M" pitchFamily="49" charset="-128"/>
            </a:endParaRPr>
          </a:p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(</a:t>
            </a:r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GORIKI </a:t>
            </a:r>
            <a:r>
              <a:rPr lang="en-US" altLang="ja-JP" dirty="0" err="1" smtClean="0">
                <a:latin typeface="AR丸ゴシック体M" pitchFamily="49" charset="-128"/>
                <a:ea typeface="AR丸ゴシック体M" pitchFamily="49" charset="-128"/>
              </a:rPr>
              <a:t>Ayame</a:t>
            </a:r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)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19" name="コンテンツ プレースホルダ 11" descr="剛力彩芽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4788024" y="1645044"/>
            <a:ext cx="3024336" cy="3207871"/>
          </a:xfrm>
        </p:spPr>
      </p:pic>
      <p:pic>
        <p:nvPicPr>
          <p:cNvPr id="11" name="コンテンツ プレースホルダ 9" descr="武井咲（たけいえみ）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683568" y="1757426"/>
            <a:ext cx="2880320" cy="305511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Star Wars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572000" y="332656"/>
            <a:ext cx="3657600" cy="658368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Terminator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83568" y="5229200"/>
            <a:ext cx="7812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Star Wars is </a:t>
            </a:r>
            <a:r>
              <a:rPr lang="en-US" altLang="ja-JP" sz="2800" dirty="0" smtClean="0">
                <a:solidFill>
                  <a:srgbClr val="00B050"/>
                </a:solidFill>
              </a:rPr>
              <a:t>more</a:t>
            </a:r>
            <a:r>
              <a:rPr lang="en-US" altLang="ja-JP" sz="2800" dirty="0" smtClean="0"/>
              <a:t> exciting </a:t>
            </a:r>
            <a:r>
              <a:rPr lang="en-US" altLang="ja-JP" sz="2800" dirty="0" smtClean="0">
                <a:solidFill>
                  <a:srgbClr val="FF0000"/>
                </a:solidFill>
              </a:rPr>
              <a:t>than</a:t>
            </a:r>
            <a:r>
              <a:rPr lang="en-US" altLang="ja-JP" sz="2800" dirty="0" smtClean="0"/>
              <a:t> Terminator.</a:t>
            </a:r>
            <a:endParaRPr kumimoji="1" lang="ja-JP" altLang="en-US" sz="2800" dirty="0"/>
          </a:p>
        </p:txBody>
      </p:sp>
      <p:pic>
        <p:nvPicPr>
          <p:cNvPr id="14" name="コンテンツ プレースホルダ 15" descr="スターウォーズ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827584" y="1522308"/>
            <a:ext cx="2916324" cy="3093304"/>
          </a:xfrm>
        </p:spPr>
      </p:pic>
      <p:pic>
        <p:nvPicPr>
          <p:cNvPr id="16" name="コンテンツ プレースホルダ 19" descr="ターミネーター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5004048" y="1559302"/>
            <a:ext cx="2880320" cy="305511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角丸四角形 22"/>
          <p:cNvSpPr/>
          <p:nvPr/>
        </p:nvSpPr>
        <p:spPr>
          <a:xfrm>
            <a:off x="179512" y="5157192"/>
            <a:ext cx="8712968" cy="1656184"/>
          </a:xfrm>
          <a:prstGeom prst="roundRect">
            <a:avLst>
              <a:gd name="adj" fmla="val 9507"/>
            </a:avLst>
          </a:prstGeom>
          <a:solidFill>
            <a:schemeClr val="accent2">
              <a:lumMod val="60000"/>
              <a:lumOff val="40000"/>
              <a:alpha val="19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角丸四角形 27"/>
          <p:cNvSpPr/>
          <p:nvPr/>
        </p:nvSpPr>
        <p:spPr>
          <a:xfrm>
            <a:off x="179512" y="3573016"/>
            <a:ext cx="8712968" cy="1017404"/>
          </a:xfrm>
          <a:prstGeom prst="roundRect">
            <a:avLst/>
          </a:prstGeom>
          <a:solidFill>
            <a:srgbClr val="FFFF00">
              <a:alpha val="19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 smtClean="0"/>
          </a:p>
          <a:p>
            <a:pPr algn="ctr"/>
            <a:endParaRPr lang="en-US" altLang="ja-JP" dirty="0" smtClean="0"/>
          </a:p>
          <a:p>
            <a:pPr algn="ctr"/>
            <a:endParaRPr kumimoji="1" lang="en-US" altLang="ja-JP" dirty="0" smtClean="0"/>
          </a:p>
          <a:p>
            <a:pPr algn="ctr"/>
            <a:endParaRPr lang="en-US" altLang="ja-JP" smtClean="0"/>
          </a:p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123728" y="539969"/>
            <a:ext cx="6192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Star Wars</a:t>
            </a:r>
            <a:r>
              <a:rPr kumimoji="1" lang="en-US" altLang="ja-JP" sz="3200" dirty="0" smtClean="0"/>
              <a:t> is exciting.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123728" y="2147372"/>
            <a:ext cx="6192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/>
              <a:t>Star Wars is </a:t>
            </a:r>
            <a:r>
              <a:rPr kumimoji="1" lang="en-US" altLang="ja-JP" sz="3200" dirty="0" smtClean="0">
                <a:solidFill>
                  <a:srgbClr val="00B050"/>
                </a:solidFill>
              </a:rPr>
              <a:t>more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/>
              <a:t>exciting</a:t>
            </a:r>
            <a:r>
              <a:rPr kumimoji="1" lang="en-US" altLang="ja-JP" sz="3200" dirty="0" smtClean="0"/>
              <a:t>.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89048" y="3501008"/>
            <a:ext cx="8675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/>
              <a:t>Star Wars is </a:t>
            </a:r>
            <a:r>
              <a:rPr lang="en-US" altLang="ja-JP" sz="3200" dirty="0" smtClean="0">
                <a:solidFill>
                  <a:srgbClr val="00B050"/>
                </a:solidFill>
              </a:rPr>
              <a:t>more</a:t>
            </a:r>
            <a:r>
              <a:rPr lang="en-US" altLang="ja-JP" sz="3200" dirty="0" smtClean="0"/>
              <a:t> exciting</a:t>
            </a:r>
            <a:r>
              <a:rPr kumimoji="1" lang="en-US" altLang="ja-JP" sz="3200" dirty="0" smtClean="0"/>
              <a:t> </a:t>
            </a:r>
            <a:r>
              <a:rPr kumimoji="1" lang="en-US" altLang="ja-JP" sz="3200" dirty="0" smtClean="0">
                <a:solidFill>
                  <a:srgbClr val="FF0000"/>
                </a:solidFill>
              </a:rPr>
              <a:t>than </a:t>
            </a:r>
            <a:r>
              <a:rPr kumimoji="1" lang="en-US" altLang="ja-JP" sz="3200" dirty="0" smtClean="0"/>
              <a:t>Terminator.</a:t>
            </a:r>
            <a:endParaRPr kumimoji="1" lang="ja-JP" altLang="en-US" sz="32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51520" y="-36095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 smtClean="0">
                <a:latin typeface="HG丸ｺﾞｼｯｸM-PRO" pitchFamily="50" charset="-128"/>
                <a:ea typeface="HG丸ｺﾞｼｯｸM-PRO" pitchFamily="50" charset="-128"/>
              </a:rPr>
              <a:t>二つのものを比べる言い方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（ややスペルの長いもの）</a:t>
            </a:r>
            <a:endParaRPr kumimoji="1" lang="ja-JP" altLang="en-US" sz="32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195736" y="2660139"/>
            <a:ext cx="5904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スターウォーズは</a:t>
            </a:r>
            <a:r>
              <a:rPr lang="ja-JP" altLang="en-US" sz="2000" b="1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より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わくわくするんだ。</a:t>
            </a:r>
            <a:endParaRPr kumimoji="1" lang="ja-JP" altLang="en-US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364088" y="3068960"/>
            <a:ext cx="244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何と比べて？</a:t>
            </a:r>
            <a:endParaRPr kumimoji="1" lang="ja-JP" altLang="en-US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080120" y="4077072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スターウォーズはターミネーター</a:t>
            </a:r>
            <a:r>
              <a:rPr lang="ja-JP" altLang="en-US" sz="20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と比べて</a:t>
            </a:r>
            <a:r>
              <a:rPr lang="ja-JP" altLang="en-US" sz="2000" b="1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より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わくわくするんだ。</a:t>
            </a:r>
            <a:endParaRPr kumimoji="1" lang="ja-JP" altLang="en-US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23528" y="5877272"/>
            <a:ext cx="8280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②だれ（何）と比べてなのかを表すために </a:t>
            </a:r>
            <a:r>
              <a:rPr lang="en-US" altLang="ja-JP" sz="20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than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を使います。</a:t>
            </a:r>
            <a:endParaRPr lang="ja-JP" altLang="en-US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323528" y="6309320"/>
            <a:ext cx="8280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③やや長いスペルとは、</a:t>
            </a:r>
            <a:r>
              <a:rPr lang="ja-JP" altLang="en-US" sz="2000" b="1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母音 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が</a:t>
            </a:r>
            <a:r>
              <a:rPr lang="ja-JP" altLang="en-US" sz="20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２つ以上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ある形容詞や副詞のこと。</a:t>
            </a:r>
            <a:endParaRPr lang="ja-JP" altLang="en-US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23528" y="5157192"/>
            <a:ext cx="82809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①～よりという意味を加えるために</a:t>
            </a:r>
            <a:endParaRPr lang="en-US" altLang="ja-JP" sz="2000" b="1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　形容詞　や　副詞　の前に　</a:t>
            </a:r>
            <a:r>
              <a:rPr lang="en-US" altLang="ja-JP" sz="2000" b="1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more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をつけます。</a:t>
            </a:r>
            <a:endParaRPr lang="en-US" altLang="ja-JP" sz="2000" b="1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26" name="コンテンツ プレースホルダ 15" descr="スターウォーズ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764473"/>
            <a:ext cx="1800200" cy="1909447"/>
          </a:xfrm>
          <a:prstGeom prst="rect">
            <a:avLst/>
          </a:prstGeom>
        </p:spPr>
      </p:pic>
      <p:pic>
        <p:nvPicPr>
          <p:cNvPr id="27" name="コンテンツ プレースホルダ 19" descr="ターミネーター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87816" y="1559117"/>
            <a:ext cx="1512168" cy="1603935"/>
          </a:xfrm>
          <a:prstGeom prst="rect">
            <a:avLst/>
          </a:prstGeom>
        </p:spPr>
      </p:pic>
      <p:sp>
        <p:nvSpPr>
          <p:cNvPr id="25" name="正方形/長方形 24"/>
          <p:cNvSpPr/>
          <p:nvPr/>
        </p:nvSpPr>
        <p:spPr>
          <a:xfrm>
            <a:off x="0" y="4581128"/>
            <a:ext cx="16561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123728" y="1260049"/>
            <a:ext cx="6192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/>
              <a:t>Star Wars is </a:t>
            </a:r>
            <a:r>
              <a:rPr lang="en-US" altLang="ja-JP" sz="3200" dirty="0" err="1" smtClean="0"/>
              <a:t>exciting</a:t>
            </a:r>
            <a:r>
              <a:rPr lang="en-US" altLang="ja-JP" sz="3200" dirty="0" err="1" smtClean="0">
                <a:solidFill>
                  <a:srgbClr val="00B050"/>
                </a:solidFill>
              </a:rPr>
              <a:t>er</a:t>
            </a:r>
            <a:r>
              <a:rPr kumimoji="1" lang="en-US" altLang="ja-JP" sz="3200" dirty="0" smtClean="0"/>
              <a:t>.</a:t>
            </a:r>
            <a:endParaRPr kumimoji="1" lang="ja-JP" altLang="en-US" sz="3200" dirty="0"/>
          </a:p>
        </p:txBody>
      </p:sp>
      <p:sp>
        <p:nvSpPr>
          <p:cNvPr id="30" name="正方形/長方形 29"/>
          <p:cNvSpPr/>
          <p:nvPr/>
        </p:nvSpPr>
        <p:spPr>
          <a:xfrm>
            <a:off x="4572000" y="472604"/>
            <a:ext cx="158417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ja-JP" sz="14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×</a:t>
            </a:r>
            <a:endParaRPr lang="ja-JP" altLang="en-US" sz="1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40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8" grpId="0" animBg="1"/>
      <p:bldP spid="12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15" grpId="0"/>
      <p:bldP spid="25" grpId="0"/>
      <p:bldP spid="2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角丸四角形 26"/>
          <p:cNvSpPr/>
          <p:nvPr/>
        </p:nvSpPr>
        <p:spPr>
          <a:xfrm>
            <a:off x="179512" y="5301208"/>
            <a:ext cx="8640960" cy="1484784"/>
          </a:xfrm>
          <a:prstGeom prst="roundRect">
            <a:avLst/>
          </a:prstGeom>
          <a:solidFill>
            <a:schemeClr val="accent2">
              <a:lumMod val="60000"/>
              <a:lumOff val="40000"/>
              <a:alpha val="19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 smtClean="0"/>
          </a:p>
          <a:p>
            <a:pPr algn="ctr"/>
            <a:endParaRPr lang="en-US" altLang="ja-JP" dirty="0" smtClean="0"/>
          </a:p>
          <a:p>
            <a:pPr algn="ctr"/>
            <a:endParaRPr kumimoji="1" lang="en-US" altLang="ja-JP" dirty="0" smtClean="0"/>
          </a:p>
          <a:p>
            <a:pPr algn="ctr"/>
            <a:endParaRPr lang="en-US" altLang="ja-JP" smtClean="0"/>
          </a:p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51520" y="35913"/>
            <a:ext cx="7272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>
                <a:latin typeface="HG丸ｺﾞｼｯｸM-PRO" pitchFamily="50" charset="-128"/>
                <a:ea typeface="HG丸ｺﾞｼｯｸM-PRO" pitchFamily="50" charset="-128"/>
              </a:rPr>
              <a:t>綴りの長い形容詞・副詞とは？</a:t>
            </a:r>
            <a:endParaRPr kumimoji="1" lang="ja-JP" altLang="en-US" sz="32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/>
        </p:nvGraphicFramePr>
        <p:xfrm>
          <a:off x="323528" y="620688"/>
          <a:ext cx="8280921" cy="4608512"/>
        </p:xfrm>
        <a:graphic>
          <a:graphicData uri="http://schemas.openxmlformats.org/drawingml/2006/table">
            <a:tbl>
              <a:tblPr/>
              <a:tblGrid>
                <a:gridCol w="4450995"/>
                <a:gridCol w="3829926"/>
              </a:tblGrid>
              <a:tr h="45289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1" i="0" u="none" strike="noStrike" dirty="0" err="1" smtClean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er</a:t>
                      </a:r>
                      <a:r>
                        <a:rPr lang="ja-JP" alt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を付ける短いもの</a:t>
                      </a:r>
                      <a:endParaRPr lang="ja-JP" alt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1" i="0" u="none" strike="noStrike" dirty="0" smtClean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more</a:t>
                      </a:r>
                      <a:r>
                        <a:rPr lang="ja-JP" alt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を付ける長いもの</a:t>
                      </a:r>
                      <a:endParaRPr lang="ja-JP" alt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8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old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important</a:t>
                      </a:r>
                      <a:endParaRPr 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8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tall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difficult</a:t>
                      </a:r>
                      <a:endParaRPr 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8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long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popular</a:t>
                      </a:r>
                      <a:endParaRPr 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8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young</a:t>
                      </a:r>
                      <a:endParaRPr 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useful</a:t>
                      </a:r>
                      <a:endParaRPr 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8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large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interesting</a:t>
                      </a:r>
                      <a:endParaRPr 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8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fast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moving</a:t>
                      </a:r>
                      <a:endParaRPr 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8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cold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beautiful</a:t>
                      </a:r>
                      <a:endParaRPr 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3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big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exciting</a:t>
                      </a:r>
                      <a:endParaRPr 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easy</a:t>
                      </a:r>
                      <a:endParaRPr 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famous</a:t>
                      </a:r>
                      <a:endParaRPr 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4" name="正方形/長方形 23"/>
          <p:cNvSpPr/>
          <p:nvPr/>
        </p:nvSpPr>
        <p:spPr>
          <a:xfrm>
            <a:off x="179512" y="5373216"/>
            <a:ext cx="83529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実際に発音する母音の数が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つなのか、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2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つ以上なのかで分かれます。</a:t>
            </a:r>
            <a:endParaRPr lang="en-US" altLang="ja-JP" sz="2000" b="1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179512" y="6033482"/>
            <a:ext cx="83529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綴りの上では、母音が２つ以上に見えるものもありますが、</a:t>
            </a:r>
            <a:endParaRPr lang="en-US" altLang="ja-JP" sz="2000" b="1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２文字、３文字をひとまとめで、１つと考えている単語もあります。</a:t>
            </a:r>
            <a:endParaRPr lang="en-US" altLang="ja-JP" sz="2000" b="1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8" name="円/楕円 37"/>
          <p:cNvSpPr/>
          <p:nvPr/>
        </p:nvSpPr>
        <p:spPr>
          <a:xfrm>
            <a:off x="2195736" y="1196752"/>
            <a:ext cx="360040" cy="288032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円/楕円 38"/>
          <p:cNvSpPr/>
          <p:nvPr/>
        </p:nvSpPr>
        <p:spPr>
          <a:xfrm>
            <a:off x="2411760" y="1628800"/>
            <a:ext cx="216024" cy="288032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円/楕円 39"/>
          <p:cNvSpPr/>
          <p:nvPr/>
        </p:nvSpPr>
        <p:spPr>
          <a:xfrm>
            <a:off x="2267744" y="2060848"/>
            <a:ext cx="216024" cy="288032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円/楕円 40"/>
          <p:cNvSpPr/>
          <p:nvPr/>
        </p:nvSpPr>
        <p:spPr>
          <a:xfrm>
            <a:off x="2195736" y="2564904"/>
            <a:ext cx="432048" cy="216024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円/楕円 41"/>
          <p:cNvSpPr/>
          <p:nvPr/>
        </p:nvSpPr>
        <p:spPr>
          <a:xfrm>
            <a:off x="2267744" y="3068960"/>
            <a:ext cx="288032" cy="216024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円/楕円 42"/>
          <p:cNvSpPr/>
          <p:nvPr/>
        </p:nvSpPr>
        <p:spPr>
          <a:xfrm>
            <a:off x="2348136" y="3501008"/>
            <a:ext cx="207640" cy="216024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円/楕円 43"/>
          <p:cNvSpPr/>
          <p:nvPr/>
        </p:nvSpPr>
        <p:spPr>
          <a:xfrm>
            <a:off x="2420144" y="3933056"/>
            <a:ext cx="135632" cy="216024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円/楕円 44"/>
          <p:cNvSpPr/>
          <p:nvPr/>
        </p:nvSpPr>
        <p:spPr>
          <a:xfrm>
            <a:off x="2483768" y="4365104"/>
            <a:ext cx="135632" cy="216024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円/楕円 45"/>
          <p:cNvSpPr/>
          <p:nvPr/>
        </p:nvSpPr>
        <p:spPr>
          <a:xfrm>
            <a:off x="2123728" y="4869160"/>
            <a:ext cx="432048" cy="288032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円/楕円 46"/>
          <p:cNvSpPr/>
          <p:nvPr/>
        </p:nvSpPr>
        <p:spPr>
          <a:xfrm>
            <a:off x="5876528" y="1196752"/>
            <a:ext cx="135632" cy="216024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円/楕円 47"/>
          <p:cNvSpPr/>
          <p:nvPr/>
        </p:nvSpPr>
        <p:spPr>
          <a:xfrm>
            <a:off x="6452592" y="1196752"/>
            <a:ext cx="423664" cy="216024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円/楕円 48"/>
          <p:cNvSpPr/>
          <p:nvPr/>
        </p:nvSpPr>
        <p:spPr>
          <a:xfrm>
            <a:off x="6948264" y="1196752"/>
            <a:ext cx="144016" cy="216024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円/楕円 49"/>
          <p:cNvSpPr/>
          <p:nvPr/>
        </p:nvSpPr>
        <p:spPr>
          <a:xfrm>
            <a:off x="6300192" y="1628800"/>
            <a:ext cx="144016" cy="288032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円/楕円 50"/>
          <p:cNvSpPr/>
          <p:nvPr/>
        </p:nvSpPr>
        <p:spPr>
          <a:xfrm>
            <a:off x="6588224" y="1628800"/>
            <a:ext cx="144016" cy="288032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円/楕円 51"/>
          <p:cNvSpPr/>
          <p:nvPr/>
        </p:nvSpPr>
        <p:spPr>
          <a:xfrm>
            <a:off x="6876256" y="1628800"/>
            <a:ext cx="216024" cy="288032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円/楕円 52"/>
          <p:cNvSpPr/>
          <p:nvPr/>
        </p:nvSpPr>
        <p:spPr>
          <a:xfrm>
            <a:off x="6300192" y="2132856"/>
            <a:ext cx="216024" cy="216024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円/楕円 53"/>
          <p:cNvSpPr/>
          <p:nvPr/>
        </p:nvSpPr>
        <p:spPr>
          <a:xfrm>
            <a:off x="6660232" y="2132856"/>
            <a:ext cx="288032" cy="288032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円/楕円 54"/>
          <p:cNvSpPr/>
          <p:nvPr/>
        </p:nvSpPr>
        <p:spPr>
          <a:xfrm>
            <a:off x="7020272" y="2132856"/>
            <a:ext cx="288032" cy="216024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円/楕円 55"/>
          <p:cNvSpPr/>
          <p:nvPr/>
        </p:nvSpPr>
        <p:spPr>
          <a:xfrm>
            <a:off x="6228184" y="2564904"/>
            <a:ext cx="144016" cy="216024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円/楕円 56"/>
          <p:cNvSpPr/>
          <p:nvPr/>
        </p:nvSpPr>
        <p:spPr>
          <a:xfrm>
            <a:off x="6660232" y="2564904"/>
            <a:ext cx="144016" cy="216024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円/楕円 57"/>
          <p:cNvSpPr/>
          <p:nvPr/>
        </p:nvSpPr>
        <p:spPr>
          <a:xfrm>
            <a:off x="6948264" y="2564904"/>
            <a:ext cx="144016" cy="216024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円/楕円 58"/>
          <p:cNvSpPr/>
          <p:nvPr/>
        </p:nvSpPr>
        <p:spPr>
          <a:xfrm>
            <a:off x="5796136" y="2996952"/>
            <a:ext cx="144016" cy="288032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円/楕円 59"/>
          <p:cNvSpPr/>
          <p:nvPr/>
        </p:nvSpPr>
        <p:spPr>
          <a:xfrm>
            <a:off x="6300192" y="2996952"/>
            <a:ext cx="144016" cy="288032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円/楕円 60"/>
          <p:cNvSpPr/>
          <p:nvPr/>
        </p:nvSpPr>
        <p:spPr>
          <a:xfrm>
            <a:off x="6588224" y="2996952"/>
            <a:ext cx="144016" cy="288032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円/楕円 61"/>
          <p:cNvSpPr/>
          <p:nvPr/>
        </p:nvSpPr>
        <p:spPr>
          <a:xfrm>
            <a:off x="7020272" y="2996952"/>
            <a:ext cx="144016" cy="288032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6372200" y="3501008"/>
            <a:ext cx="216024" cy="216024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円/楕円 63"/>
          <p:cNvSpPr/>
          <p:nvPr/>
        </p:nvSpPr>
        <p:spPr>
          <a:xfrm>
            <a:off x="6804248" y="3501008"/>
            <a:ext cx="72008" cy="216024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円/楕円 64"/>
          <p:cNvSpPr/>
          <p:nvPr/>
        </p:nvSpPr>
        <p:spPr>
          <a:xfrm>
            <a:off x="6156176" y="3933056"/>
            <a:ext cx="648072" cy="288032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円/楕円 65"/>
          <p:cNvSpPr/>
          <p:nvPr/>
        </p:nvSpPr>
        <p:spPr>
          <a:xfrm>
            <a:off x="6876256" y="3933056"/>
            <a:ext cx="144016" cy="279648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円/楕円 66"/>
          <p:cNvSpPr/>
          <p:nvPr/>
        </p:nvSpPr>
        <p:spPr>
          <a:xfrm>
            <a:off x="7092280" y="3933056"/>
            <a:ext cx="216024" cy="288032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6012160" y="4365104"/>
            <a:ext cx="288032" cy="288032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円/楕円 68"/>
          <p:cNvSpPr/>
          <p:nvPr/>
        </p:nvSpPr>
        <p:spPr>
          <a:xfrm>
            <a:off x="6588224" y="4365104"/>
            <a:ext cx="144016" cy="288032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円/楕円 69"/>
          <p:cNvSpPr/>
          <p:nvPr/>
        </p:nvSpPr>
        <p:spPr>
          <a:xfrm>
            <a:off x="6804248" y="4365104"/>
            <a:ext cx="144016" cy="288032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円/楕円 70"/>
          <p:cNvSpPr/>
          <p:nvPr/>
        </p:nvSpPr>
        <p:spPr>
          <a:xfrm>
            <a:off x="6228184" y="4869160"/>
            <a:ext cx="216024" cy="288032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円/楕円 71"/>
          <p:cNvSpPr/>
          <p:nvPr/>
        </p:nvSpPr>
        <p:spPr>
          <a:xfrm>
            <a:off x="6732240" y="4869160"/>
            <a:ext cx="432048" cy="288032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4" grpId="0"/>
      <p:bldP spid="37" grpId="0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788024" y="476672"/>
            <a:ext cx="3657600" cy="658368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Money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539552" y="476672"/>
            <a:ext cx="3657600" cy="658368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Time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6" name="Picture 2" descr="C:\Users\KASUGA_Hideki\AppData\Local\Microsoft\Windows\Temporary Internet Files\Content.IE5\7JYFRNBK\MC900431631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556792"/>
            <a:ext cx="3096344" cy="3096344"/>
          </a:xfrm>
          <a:prstGeom prst="rect">
            <a:avLst/>
          </a:prstGeom>
          <a:noFill/>
        </p:spPr>
      </p:pic>
      <p:sp>
        <p:nvSpPr>
          <p:cNvPr id="17" name="正方形/長方形 16"/>
          <p:cNvSpPr/>
          <p:nvPr/>
        </p:nvSpPr>
        <p:spPr>
          <a:xfrm>
            <a:off x="2555776" y="5085184"/>
            <a:ext cx="36199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important</a:t>
            </a:r>
            <a:endParaRPr lang="ja-JP" altLang="en-US" sz="5400" b="1" cap="none" spc="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032" name="Picture 8" descr="C:\Users\KASUGA_Hideki\AppData\Local\Microsoft\Windows\Temporary Internet Files\Content.IE5\IBQP7MYU\MC900295341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1196752"/>
            <a:ext cx="2736304" cy="332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115616" y="476672"/>
            <a:ext cx="65527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b="1" dirty="0" smtClean="0">
                <a:latin typeface="HG丸ｺﾞｼｯｸM-PRO" pitchFamily="50" charset="-128"/>
                <a:ea typeface="HG丸ｺﾞｼｯｸM-PRO" pitchFamily="50" charset="-128"/>
              </a:rPr>
              <a:t>すべて</a:t>
            </a:r>
            <a:r>
              <a:rPr lang="en-US" altLang="ja-JP" sz="4000" b="1" dirty="0" err="1" smtClean="0">
                <a:latin typeface="HG丸ｺﾞｼｯｸM-PRO" pitchFamily="50" charset="-128"/>
                <a:ea typeface="HG丸ｺﾞｼｯｸM-PRO" pitchFamily="50" charset="-128"/>
              </a:rPr>
              <a:t>er</a:t>
            </a:r>
            <a:r>
              <a:rPr lang="ja-JP" altLang="en-US" sz="4000" b="1" dirty="0" smtClean="0">
                <a:latin typeface="HG丸ｺﾞｼｯｸM-PRO" pitchFamily="50" charset="-128"/>
                <a:ea typeface="HG丸ｺﾞｼｯｸM-PRO" pitchFamily="50" charset="-128"/>
              </a:rPr>
              <a:t>を付ければいいのに何でこんなふうになってるの？</a:t>
            </a:r>
            <a:endParaRPr kumimoji="1" lang="ja-JP" altLang="en-US" sz="4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83568" y="2780928"/>
            <a:ext cx="78488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 smtClean="0">
                <a:latin typeface="Century Schoolbook" pitchFamily="18" charset="0"/>
                <a:ea typeface="HG丸ｺﾞｼｯｸM-PRO" pitchFamily="50" charset="-128"/>
              </a:rPr>
              <a:t>Why do people using English use both </a:t>
            </a:r>
            <a:r>
              <a:rPr lang="en-US" altLang="ja-JP" sz="4000" b="1" dirty="0" err="1" smtClean="0">
                <a:latin typeface="Century Schoolbook" pitchFamily="18" charset="0"/>
                <a:ea typeface="HG丸ｺﾞｼｯｸM-PRO" pitchFamily="50" charset="-128"/>
              </a:rPr>
              <a:t>er</a:t>
            </a:r>
            <a:r>
              <a:rPr lang="en-US" altLang="ja-JP" sz="4000" b="1" dirty="0" smtClean="0">
                <a:latin typeface="Century Schoolbook" pitchFamily="18" charset="0"/>
                <a:ea typeface="HG丸ｺﾞｼｯｸM-PRO" pitchFamily="50" charset="-128"/>
              </a:rPr>
              <a:t> and more? </a:t>
            </a:r>
          </a:p>
          <a:p>
            <a:r>
              <a:rPr lang="en-US" altLang="ja-JP" sz="4000" b="1" dirty="0" smtClean="0">
                <a:latin typeface="Century Schoolbook" pitchFamily="18" charset="0"/>
                <a:ea typeface="HG丸ｺﾞｼｯｸM-PRO" pitchFamily="50" charset="-128"/>
              </a:rPr>
              <a:t>It</a:t>
            </a:r>
            <a:r>
              <a:rPr lang="en-US" altLang="ja-JP" sz="3600" b="1" dirty="0" smtClean="0">
                <a:latin typeface="Century Schoolbook" pitchFamily="18" charset="0"/>
                <a:ea typeface="HG丸ｺﾞｼｯｸM-PRO" pitchFamily="50" charset="-128"/>
              </a:rPr>
              <a:t>’</a:t>
            </a:r>
            <a:r>
              <a:rPr lang="en-US" altLang="ja-JP" sz="4000" b="1" dirty="0" smtClean="0">
                <a:latin typeface="Century Schoolbook" pitchFamily="18" charset="0"/>
                <a:ea typeface="HG丸ｺﾞｼｯｸM-PRO" pitchFamily="50" charset="-128"/>
              </a:rPr>
              <a:t>s easy to use only </a:t>
            </a:r>
            <a:r>
              <a:rPr lang="en-US" altLang="ja-JP" sz="4000" b="1" dirty="0" err="1" smtClean="0">
                <a:latin typeface="Century Schoolbook" pitchFamily="18" charset="0"/>
                <a:ea typeface="HG丸ｺﾞｼｯｸM-PRO" pitchFamily="50" charset="-128"/>
              </a:rPr>
              <a:t>er</a:t>
            </a:r>
            <a:r>
              <a:rPr lang="en-US" altLang="ja-JP" sz="4000" b="1" dirty="0" smtClean="0">
                <a:latin typeface="Century Schoolbook" pitchFamily="18" charset="0"/>
                <a:ea typeface="HG丸ｺﾞｼｯｸM-PRO" pitchFamily="50" charset="-128"/>
              </a:rPr>
              <a:t>!</a:t>
            </a:r>
            <a:endParaRPr kumimoji="1" lang="ja-JP" altLang="en-US" sz="4000" b="1" dirty="0">
              <a:latin typeface="Century Schoolbook" pitchFamily="18" charset="0"/>
              <a:ea typeface="HG丸ｺﾞｼｯｸM-PRO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イギリス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1052736"/>
            <a:ext cx="6984776" cy="5989012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827584" y="260648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 smtClean="0">
                <a:latin typeface="Century Schoolbook" pitchFamily="18" charset="0"/>
                <a:ea typeface="HG丸ｺﾞｼｯｸM-PRO" pitchFamily="50" charset="-128"/>
              </a:rPr>
              <a:t>English is from England.</a:t>
            </a:r>
            <a:endParaRPr kumimoji="1" lang="ja-JP" altLang="en-US" sz="4000" b="1" dirty="0">
              <a:latin typeface="Century Schoolbook" pitchFamily="18" charset="0"/>
              <a:ea typeface="HG丸ｺﾞｼｯｸM-PRO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27584" y="1052736"/>
            <a:ext cx="2088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 smtClean="0">
                <a:latin typeface="Century Schoolbook" pitchFamily="18" charset="0"/>
                <a:ea typeface="HG丸ｺﾞｼｯｸM-PRO" pitchFamily="50" charset="-128"/>
              </a:rPr>
              <a:t>But</a:t>
            </a:r>
            <a:r>
              <a:rPr lang="ja-JP" altLang="en-US" sz="4000" b="1" dirty="0" smtClean="0">
                <a:latin typeface="Century Schoolbook" pitchFamily="18" charset="0"/>
                <a:ea typeface="HG丸ｺﾞｼｯｸM-PRO" pitchFamily="50" charset="-128"/>
              </a:rPr>
              <a:t>･･･</a:t>
            </a:r>
            <a:endParaRPr kumimoji="1" lang="ja-JP" altLang="en-US" sz="4000" b="1" dirty="0">
              <a:latin typeface="Century Schoolbook" pitchFamily="18" charset="0"/>
              <a:ea typeface="HG丸ｺﾞｼｯｸM-PRO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イギリス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1124744"/>
            <a:ext cx="6984776" cy="5989012"/>
          </a:xfrm>
          <a:prstGeom prst="rect">
            <a:avLst/>
          </a:prstGeom>
        </p:spPr>
      </p:pic>
      <p:sp>
        <p:nvSpPr>
          <p:cNvPr id="4" name="左カーブ矢印 3"/>
          <p:cNvSpPr/>
          <p:nvPr/>
        </p:nvSpPr>
        <p:spPr>
          <a:xfrm rot="17788929" flipV="1">
            <a:off x="4619945" y="1905526"/>
            <a:ext cx="898798" cy="2272503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" name="左カーブ矢印 4"/>
          <p:cNvSpPr/>
          <p:nvPr/>
        </p:nvSpPr>
        <p:spPr>
          <a:xfrm rot="20558015" flipH="1" flipV="1">
            <a:off x="2946363" y="3367888"/>
            <a:ext cx="902572" cy="2272503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-3577"/>
            <a:ext cx="101166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b="1" dirty="0" smtClean="0">
                <a:latin typeface="Century Schoolbook" pitchFamily="18" charset="0"/>
                <a:ea typeface="HG丸ｺﾞｼｯｸM-PRO" pitchFamily="50" charset="-128"/>
              </a:rPr>
              <a:t>Mixing a language used in England</a:t>
            </a:r>
          </a:p>
          <a:p>
            <a:r>
              <a:rPr lang="en-US" altLang="ja-JP" sz="3200" b="1" dirty="0" smtClean="0">
                <a:latin typeface="Century Schoolbook" pitchFamily="18" charset="0"/>
                <a:ea typeface="HG丸ｺﾞｼｯｸM-PRO" pitchFamily="50" charset="-128"/>
              </a:rPr>
              <a:t>with French and German made English. </a:t>
            </a:r>
            <a:endParaRPr kumimoji="1" lang="ja-JP" altLang="en-US" sz="3200" b="1" dirty="0">
              <a:latin typeface="Century Schoolbook" pitchFamily="18" charset="0"/>
              <a:ea typeface="HG丸ｺﾞｼｯｸM-PRO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イギリス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2412548"/>
            <a:ext cx="5184576" cy="4445452"/>
          </a:xfrm>
          <a:prstGeom prst="rect">
            <a:avLst/>
          </a:prstGeom>
        </p:spPr>
      </p:pic>
      <p:sp>
        <p:nvSpPr>
          <p:cNvPr id="5" name="左カーブ矢印 4"/>
          <p:cNvSpPr/>
          <p:nvPr/>
        </p:nvSpPr>
        <p:spPr>
          <a:xfrm rot="20558015" flipH="1" flipV="1">
            <a:off x="3458657" y="3922116"/>
            <a:ext cx="685940" cy="1812122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23528" y="188640"/>
            <a:ext cx="785984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800" b="1" dirty="0" smtClean="0"/>
              <a:t>Interesting, important, famous and etc </a:t>
            </a:r>
          </a:p>
          <a:p>
            <a:pPr algn="r"/>
            <a:r>
              <a:rPr lang="en-US" altLang="ja-JP" sz="2800" b="1" dirty="0" smtClean="0"/>
              <a:t>came from French.</a:t>
            </a:r>
            <a:endParaRPr lang="ja-JP" altLang="en-US" sz="2800" dirty="0"/>
          </a:p>
        </p:txBody>
      </p:sp>
      <p:sp>
        <p:nvSpPr>
          <p:cNvPr id="8" name="正方形/長方形 7"/>
          <p:cNvSpPr/>
          <p:nvPr/>
        </p:nvSpPr>
        <p:spPr>
          <a:xfrm>
            <a:off x="323528" y="1124744"/>
            <a:ext cx="72106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800" b="1" dirty="0" smtClean="0"/>
              <a:t>More is added to words from French.</a:t>
            </a:r>
            <a:endParaRPr lang="ja-JP" altLang="en-US" sz="2800" dirty="0"/>
          </a:p>
        </p:txBody>
      </p:sp>
      <p:sp>
        <p:nvSpPr>
          <p:cNvPr id="9" name="正方形/長方形 8"/>
          <p:cNvSpPr/>
          <p:nvPr/>
        </p:nvSpPr>
        <p:spPr>
          <a:xfrm>
            <a:off x="323528" y="1700808"/>
            <a:ext cx="71833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800" b="1" dirty="0" smtClean="0"/>
              <a:t>The grammar of French adds a word.</a:t>
            </a:r>
            <a:endParaRPr lang="ja-JP" altLang="en-US" sz="2800" dirty="0"/>
          </a:p>
        </p:txBody>
      </p:sp>
      <p:sp>
        <p:nvSpPr>
          <p:cNvPr id="7" name="正方形/長方形 6"/>
          <p:cNvSpPr/>
          <p:nvPr/>
        </p:nvSpPr>
        <p:spPr>
          <a:xfrm>
            <a:off x="340951" y="2204864"/>
            <a:ext cx="34900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800" b="1" dirty="0" smtClean="0"/>
              <a:t>It’s the same rule.</a:t>
            </a:r>
            <a:endParaRPr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角丸四角形 22"/>
          <p:cNvSpPr/>
          <p:nvPr/>
        </p:nvSpPr>
        <p:spPr>
          <a:xfrm>
            <a:off x="179512" y="5157192"/>
            <a:ext cx="8712968" cy="1656184"/>
          </a:xfrm>
          <a:prstGeom prst="roundRect">
            <a:avLst>
              <a:gd name="adj" fmla="val 9507"/>
            </a:avLst>
          </a:prstGeom>
          <a:solidFill>
            <a:schemeClr val="accent2">
              <a:lumMod val="60000"/>
              <a:lumOff val="40000"/>
              <a:alpha val="19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角丸四角形 27"/>
          <p:cNvSpPr/>
          <p:nvPr/>
        </p:nvSpPr>
        <p:spPr>
          <a:xfrm>
            <a:off x="179512" y="3573016"/>
            <a:ext cx="8712968" cy="1017404"/>
          </a:xfrm>
          <a:prstGeom prst="roundRect">
            <a:avLst/>
          </a:prstGeom>
          <a:solidFill>
            <a:srgbClr val="FFFF00">
              <a:alpha val="19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 smtClean="0"/>
          </a:p>
          <a:p>
            <a:pPr algn="ctr"/>
            <a:endParaRPr lang="en-US" altLang="ja-JP" dirty="0" smtClean="0"/>
          </a:p>
          <a:p>
            <a:pPr algn="ctr"/>
            <a:endParaRPr kumimoji="1" lang="en-US" altLang="ja-JP" dirty="0" smtClean="0"/>
          </a:p>
          <a:p>
            <a:pPr algn="ctr"/>
            <a:endParaRPr lang="en-US" altLang="ja-JP" smtClean="0"/>
          </a:p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123728" y="539969"/>
            <a:ext cx="6192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Star Wars</a:t>
            </a:r>
            <a:r>
              <a:rPr kumimoji="1" lang="en-US" altLang="ja-JP" sz="3200" dirty="0" smtClean="0"/>
              <a:t> is exciting.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123728" y="2147372"/>
            <a:ext cx="6192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/>
              <a:t>Star Wars is </a:t>
            </a:r>
            <a:r>
              <a:rPr kumimoji="1" lang="en-US" altLang="ja-JP" sz="3200" dirty="0" smtClean="0">
                <a:solidFill>
                  <a:srgbClr val="00B050"/>
                </a:solidFill>
              </a:rPr>
              <a:t>more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/>
              <a:t>exciting</a:t>
            </a:r>
            <a:r>
              <a:rPr kumimoji="1" lang="en-US" altLang="ja-JP" sz="3200" dirty="0" smtClean="0"/>
              <a:t>.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89048" y="3501008"/>
            <a:ext cx="8675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/>
              <a:t>Star Wars is </a:t>
            </a:r>
            <a:r>
              <a:rPr lang="en-US" altLang="ja-JP" sz="3200" dirty="0" smtClean="0">
                <a:solidFill>
                  <a:srgbClr val="00B050"/>
                </a:solidFill>
              </a:rPr>
              <a:t>more</a:t>
            </a:r>
            <a:r>
              <a:rPr lang="en-US" altLang="ja-JP" sz="3200" dirty="0" smtClean="0"/>
              <a:t> exciting</a:t>
            </a:r>
            <a:r>
              <a:rPr kumimoji="1" lang="en-US" altLang="ja-JP" sz="3200" dirty="0" smtClean="0"/>
              <a:t> </a:t>
            </a:r>
            <a:r>
              <a:rPr kumimoji="1" lang="en-US" altLang="ja-JP" sz="3200" dirty="0" smtClean="0">
                <a:solidFill>
                  <a:srgbClr val="FF0000"/>
                </a:solidFill>
              </a:rPr>
              <a:t>than </a:t>
            </a:r>
            <a:r>
              <a:rPr kumimoji="1" lang="en-US" altLang="ja-JP" sz="3200" dirty="0" smtClean="0"/>
              <a:t>Terminator.</a:t>
            </a:r>
            <a:endParaRPr kumimoji="1" lang="ja-JP" altLang="en-US" sz="32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51520" y="-36095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 smtClean="0">
                <a:latin typeface="HG丸ｺﾞｼｯｸM-PRO" pitchFamily="50" charset="-128"/>
                <a:ea typeface="HG丸ｺﾞｼｯｸM-PRO" pitchFamily="50" charset="-128"/>
              </a:rPr>
              <a:t>二つのものを比べる言い方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（ややスペルの長いもの）</a:t>
            </a:r>
            <a:endParaRPr kumimoji="1" lang="ja-JP" altLang="en-US" sz="32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195736" y="2660139"/>
            <a:ext cx="5904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スターウォーズは</a:t>
            </a:r>
            <a:r>
              <a:rPr lang="ja-JP" altLang="en-US" sz="2000" b="1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より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わくわくするんだ。</a:t>
            </a:r>
            <a:endParaRPr kumimoji="1" lang="ja-JP" altLang="en-US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364088" y="3068960"/>
            <a:ext cx="244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何と比べて？</a:t>
            </a:r>
            <a:endParaRPr kumimoji="1" lang="ja-JP" altLang="en-US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080120" y="4077072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スターウォーズはターミネーター</a:t>
            </a:r>
            <a:r>
              <a:rPr lang="ja-JP" altLang="en-US" sz="20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と比べて</a:t>
            </a:r>
            <a:r>
              <a:rPr lang="ja-JP" altLang="en-US" sz="2000" b="1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より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わくわくするんだ。</a:t>
            </a:r>
            <a:endParaRPr kumimoji="1" lang="ja-JP" altLang="en-US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23528" y="5877272"/>
            <a:ext cx="8280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②だれ（何）と比べてなのかを表すために </a:t>
            </a:r>
            <a:r>
              <a:rPr lang="en-US" altLang="ja-JP" sz="20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than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を使います。</a:t>
            </a:r>
            <a:endParaRPr lang="ja-JP" altLang="en-US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323528" y="6309320"/>
            <a:ext cx="8280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③やや長いスペルとは、</a:t>
            </a:r>
            <a:r>
              <a:rPr lang="ja-JP" altLang="en-US" sz="2000" b="1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母音 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が</a:t>
            </a:r>
            <a:r>
              <a:rPr lang="ja-JP" altLang="en-US" sz="20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２つ以上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ある形容詞や副詞のこと。</a:t>
            </a:r>
            <a:endParaRPr lang="ja-JP" altLang="en-US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23528" y="5157192"/>
            <a:ext cx="82809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①～よりという意味を加えるために</a:t>
            </a:r>
            <a:endParaRPr lang="en-US" altLang="ja-JP" sz="2000" b="1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　形容詞　や　副詞　の前に　</a:t>
            </a:r>
            <a:r>
              <a:rPr lang="en-US" altLang="ja-JP" sz="2000" b="1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more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をつけます。</a:t>
            </a:r>
            <a:endParaRPr lang="en-US" altLang="ja-JP" sz="2000" b="1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26" name="コンテンツ プレースホルダ 15" descr="スターウォーズ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764473"/>
            <a:ext cx="1800200" cy="1909447"/>
          </a:xfrm>
          <a:prstGeom prst="rect">
            <a:avLst/>
          </a:prstGeom>
        </p:spPr>
      </p:pic>
      <p:pic>
        <p:nvPicPr>
          <p:cNvPr id="27" name="コンテンツ プレースホルダ 19" descr="ターミネーター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87816" y="1559117"/>
            <a:ext cx="1512168" cy="1603935"/>
          </a:xfrm>
          <a:prstGeom prst="rect">
            <a:avLst/>
          </a:prstGeom>
        </p:spPr>
      </p:pic>
      <p:sp>
        <p:nvSpPr>
          <p:cNvPr id="25" name="正方形/長方形 24"/>
          <p:cNvSpPr/>
          <p:nvPr/>
        </p:nvSpPr>
        <p:spPr>
          <a:xfrm>
            <a:off x="0" y="4581128"/>
            <a:ext cx="16561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123728" y="1260049"/>
            <a:ext cx="6192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/>
              <a:t>Star Wars is </a:t>
            </a:r>
            <a:r>
              <a:rPr lang="en-US" altLang="ja-JP" sz="3200" dirty="0" err="1" smtClean="0"/>
              <a:t>exciting</a:t>
            </a:r>
            <a:r>
              <a:rPr lang="en-US" altLang="ja-JP" sz="3200" dirty="0" err="1" smtClean="0">
                <a:solidFill>
                  <a:srgbClr val="00B050"/>
                </a:solidFill>
              </a:rPr>
              <a:t>er</a:t>
            </a:r>
            <a:r>
              <a:rPr kumimoji="1" lang="en-US" altLang="ja-JP" sz="3200" dirty="0" smtClean="0"/>
              <a:t>.</a:t>
            </a:r>
            <a:endParaRPr kumimoji="1" lang="ja-JP" altLang="en-US" sz="3200" dirty="0"/>
          </a:p>
        </p:txBody>
      </p:sp>
      <p:sp>
        <p:nvSpPr>
          <p:cNvPr id="30" name="正方形/長方形 29"/>
          <p:cNvSpPr/>
          <p:nvPr/>
        </p:nvSpPr>
        <p:spPr>
          <a:xfrm>
            <a:off x="4572000" y="472604"/>
            <a:ext cx="158417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ja-JP" sz="14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×</a:t>
            </a:r>
            <a:endParaRPr lang="ja-JP" altLang="en-US" sz="1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Math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355976" y="332656"/>
            <a:ext cx="3657600" cy="658368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English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50" name="Picture 2" descr="C:\Users\KASUGA_Hideki\AppData\Local\Microsoft\Windows\Temporary Internet Files\Content.IE5\NUR729NY\MC90033268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132856"/>
            <a:ext cx="3333112" cy="3024336"/>
          </a:xfrm>
          <a:prstGeom prst="rect">
            <a:avLst/>
          </a:prstGeom>
          <a:noFill/>
        </p:spPr>
      </p:pic>
      <p:pic>
        <p:nvPicPr>
          <p:cNvPr id="2051" name="Picture 3" descr="C:\Users\KASUGA_Hideki\AppData\Local\Microsoft\Windows\Temporary Internet Files\Content.IE5\IBQP7MYU\MC90041641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2132856"/>
            <a:ext cx="3096344" cy="2991358"/>
          </a:xfrm>
          <a:prstGeom prst="rect">
            <a:avLst/>
          </a:prstGeom>
          <a:noFill/>
        </p:spPr>
      </p:pic>
      <p:sp>
        <p:nvSpPr>
          <p:cNvPr id="11" name="正方形/長方形 10"/>
          <p:cNvSpPr/>
          <p:nvPr/>
        </p:nvSpPr>
        <p:spPr>
          <a:xfrm>
            <a:off x="2958132" y="5085184"/>
            <a:ext cx="28151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difficult</a:t>
            </a:r>
            <a:endParaRPr lang="ja-JP" altLang="en-US" sz="5400" b="1" cap="none" spc="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Baseball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572000" y="332656"/>
            <a:ext cx="3657600" cy="658368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Soccer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074" name="Picture 2" descr="C:\Program Files (x86)\Microsoft Office\MEDIA\CAGCAT10\j0199036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556792"/>
            <a:ext cx="3024336" cy="3332290"/>
          </a:xfrm>
          <a:prstGeom prst="rect">
            <a:avLst/>
          </a:prstGeom>
          <a:noFill/>
        </p:spPr>
      </p:pic>
      <p:pic>
        <p:nvPicPr>
          <p:cNvPr id="3075" name="Picture 3" descr="C:\Users\KASUGA_Hideki\AppData\Local\Microsoft\Windows\Temporary Internet Files\Content.IE5\6QRGYGYX\MC90043418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1772816"/>
            <a:ext cx="2592288" cy="3158670"/>
          </a:xfrm>
          <a:prstGeom prst="rect">
            <a:avLst/>
          </a:prstGeom>
          <a:noFill/>
        </p:spPr>
      </p:pic>
      <p:sp>
        <p:nvSpPr>
          <p:cNvPr id="12" name="正方形/長方形 11"/>
          <p:cNvSpPr/>
          <p:nvPr/>
        </p:nvSpPr>
        <p:spPr>
          <a:xfrm>
            <a:off x="2908436" y="5085184"/>
            <a:ext cx="29145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popular</a:t>
            </a:r>
            <a:endParaRPr lang="ja-JP" altLang="en-US" sz="5400" b="1" cap="none" spc="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Trains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7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355976" y="332656"/>
            <a:ext cx="3657600" cy="658368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Buses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3" name="円/楕円 12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098" name="Picture 2" descr="C:\Users\KASUGA_Hideki\AppData\Local\Microsoft\Windows\Temporary Internet Files\Content.IE5\RJWG85X5\MC90007900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276872"/>
            <a:ext cx="3096344" cy="2735814"/>
          </a:xfrm>
          <a:prstGeom prst="rect">
            <a:avLst/>
          </a:prstGeom>
          <a:noFill/>
        </p:spPr>
      </p:pic>
      <p:pic>
        <p:nvPicPr>
          <p:cNvPr id="4101" name="Picture 5" descr="C:\Users\KASUGA_Hideki\AppData\Local\Microsoft\Windows\Temporary Internet Files\Content.IE5\9J6CCO9L\MC900320926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2348880"/>
            <a:ext cx="3439951" cy="2088232"/>
          </a:xfrm>
          <a:prstGeom prst="rect">
            <a:avLst/>
          </a:prstGeom>
          <a:noFill/>
        </p:spPr>
      </p:pic>
      <p:sp>
        <p:nvSpPr>
          <p:cNvPr id="14" name="正方形/長方形 13"/>
          <p:cNvSpPr/>
          <p:nvPr/>
        </p:nvSpPr>
        <p:spPr>
          <a:xfrm>
            <a:off x="3185755" y="5085184"/>
            <a:ext cx="23599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useful</a:t>
            </a:r>
            <a:endParaRPr lang="ja-JP" altLang="en-US" sz="5400" b="1" cap="none" spc="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Skiing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355976" y="332656"/>
            <a:ext cx="3657600" cy="658368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Snowboarding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122" name="Picture 2" descr="C:\Users\KASUGA_Hideki\AppData\Local\Microsoft\Windows\Temporary Internet Files\Content.IE5\16TXOQEW\MC90019824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988840"/>
            <a:ext cx="3747062" cy="2808312"/>
          </a:xfrm>
          <a:prstGeom prst="rect">
            <a:avLst/>
          </a:prstGeom>
          <a:noFill/>
        </p:spPr>
      </p:pic>
      <p:pic>
        <p:nvPicPr>
          <p:cNvPr id="5123" name="Picture 3" descr="C:\Users\KASUGA_Hideki\AppData\Local\Microsoft\Windows\Temporary Internet Files\Content.IE5\YIGNZX3N\MC90035428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1916832"/>
            <a:ext cx="3010277" cy="3069125"/>
          </a:xfrm>
          <a:prstGeom prst="rect">
            <a:avLst/>
          </a:prstGeom>
          <a:noFill/>
        </p:spPr>
      </p:pic>
      <p:sp>
        <p:nvSpPr>
          <p:cNvPr id="11" name="正方形/長方形 10"/>
          <p:cNvSpPr/>
          <p:nvPr/>
        </p:nvSpPr>
        <p:spPr>
          <a:xfrm>
            <a:off x="2436353" y="5085184"/>
            <a:ext cx="38587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interesting</a:t>
            </a:r>
            <a:endParaRPr lang="ja-JP" altLang="en-US" sz="5400" b="1" cap="none" spc="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Animation movies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572000" y="332656"/>
            <a:ext cx="3657600" cy="658368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Love stories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146" name="Picture 2" descr="C:\Users\KASUGA_Hideki\AppData\Local\Microsoft\Windows\Temporary Internet Files\Content.IE5\RJWG85X5\MC90029594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204864"/>
            <a:ext cx="3281147" cy="2696576"/>
          </a:xfrm>
          <a:prstGeom prst="rect">
            <a:avLst/>
          </a:prstGeom>
          <a:noFill/>
        </p:spPr>
      </p:pic>
      <p:pic>
        <p:nvPicPr>
          <p:cNvPr id="6148" name="Picture 4" descr="C:\Users\KASUGA_Hideki\AppData\Local\Microsoft\Windows\Temporary Internet Files\Content.IE5\4EBGD94R\MC900231751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2348880"/>
            <a:ext cx="3504429" cy="2592288"/>
          </a:xfrm>
          <a:prstGeom prst="rect">
            <a:avLst/>
          </a:prstGeom>
          <a:noFill/>
        </p:spPr>
      </p:pic>
      <p:pic>
        <p:nvPicPr>
          <p:cNvPr id="6149" name="Picture 5" descr="C:\Users\KASUGA_Hideki\AppData\Local\Microsoft\Windows\Temporary Internet Files\Content.IE5\NUR729NY\MC900228073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24128" y="2348880"/>
            <a:ext cx="1296144" cy="1236998"/>
          </a:xfrm>
          <a:prstGeom prst="rect">
            <a:avLst/>
          </a:prstGeom>
          <a:noFill/>
        </p:spPr>
      </p:pic>
      <p:pic>
        <p:nvPicPr>
          <p:cNvPr id="6150" name="Picture 6" descr="C:\Users\KASUGA_Hideki\AppData\Local\Microsoft\Windows\Temporary Internet Files\Content.IE5\H7L29UY0\MC900339868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83768" y="2636912"/>
            <a:ext cx="1309504" cy="1080120"/>
          </a:xfrm>
          <a:prstGeom prst="rect">
            <a:avLst/>
          </a:prstGeom>
          <a:noFill/>
        </p:spPr>
      </p:pic>
      <p:sp>
        <p:nvSpPr>
          <p:cNvPr id="16" name="正方形/長方形 15"/>
          <p:cNvSpPr/>
          <p:nvPr/>
        </p:nvSpPr>
        <p:spPr>
          <a:xfrm>
            <a:off x="2990187" y="5085184"/>
            <a:ext cx="27510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moving</a:t>
            </a:r>
            <a:endParaRPr lang="ja-JP" altLang="en-US" sz="5400" b="1" cap="none" spc="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能年玲奈</a:t>
            </a:r>
            <a:endParaRPr lang="en-US" altLang="ja-JP" dirty="0" smtClean="0">
              <a:latin typeface="AR丸ゴシック体M" pitchFamily="49" charset="-128"/>
              <a:ea typeface="AR丸ゴシック体M" pitchFamily="49" charset="-128"/>
            </a:endParaRPr>
          </a:p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(NOUNEN Rena)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7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355976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剛力　彩芽</a:t>
            </a:r>
            <a:endParaRPr lang="en-US" altLang="ja-JP" dirty="0" smtClean="0">
              <a:latin typeface="AR丸ゴシック体M" pitchFamily="49" charset="-128"/>
              <a:ea typeface="AR丸ゴシック体M" pitchFamily="49" charset="-128"/>
            </a:endParaRPr>
          </a:p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(</a:t>
            </a:r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GORIKI </a:t>
            </a:r>
            <a:r>
              <a:rPr lang="en-US" altLang="ja-JP" dirty="0" err="1" smtClean="0">
                <a:latin typeface="AR丸ゴシック体M" pitchFamily="49" charset="-128"/>
                <a:ea typeface="AR丸ゴシック体M" pitchFamily="49" charset="-128"/>
              </a:rPr>
              <a:t>Ayame</a:t>
            </a:r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)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716880" y="5085184"/>
            <a:ext cx="32976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beautiful</a:t>
            </a:r>
            <a:endParaRPr lang="ja-JP" altLang="en-US" sz="5400" b="1" cap="none" spc="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0" name="コンテンツ プレースホルダ 9" descr="武井咲（たけいえみ）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683568" y="1757427"/>
            <a:ext cx="2880320" cy="3055115"/>
          </a:xfrm>
        </p:spPr>
      </p:pic>
      <p:pic>
        <p:nvPicPr>
          <p:cNvPr id="12" name="コンテンツ プレースホルダ 11" descr="剛力彩芽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788024" y="1645044"/>
            <a:ext cx="3024336" cy="3207871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dirty="0" smtClean="0"/>
              <a:t>二つのものを比べてみよう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 smtClean="0"/>
              <a:t>Answer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スパイス">
  <a:themeElements>
    <a:clrScheme name="スパイス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スパイス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スパイス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810</TotalTime>
  <Words>570</Words>
  <Application>Microsoft Office PowerPoint</Application>
  <PresentationFormat>画面に合わせる (4:3)</PresentationFormat>
  <Paragraphs>135</Paragraphs>
  <Slides>24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24</vt:i4>
      </vt:variant>
    </vt:vector>
  </HeadingPairs>
  <TitlesOfParts>
    <vt:vector size="26" baseType="lpstr">
      <vt:lpstr>スパイス</vt:lpstr>
      <vt:lpstr>Office テーマ</vt:lpstr>
      <vt:lpstr>二つのものを比べてみよう</vt:lpstr>
      <vt:lpstr>スライド 2</vt:lpstr>
      <vt:lpstr>スライド 3</vt:lpstr>
      <vt:lpstr>スライド 4</vt:lpstr>
      <vt:lpstr>スライド 5</vt:lpstr>
      <vt:lpstr>スライド 6</vt:lpstr>
      <vt:lpstr>スライド 7</vt:lpstr>
      <vt:lpstr>スライド 8</vt:lpstr>
      <vt:lpstr>二つのものを比べてみよう</vt:lpstr>
      <vt:lpstr>スライド 10</vt:lpstr>
      <vt:lpstr>スライド 11</vt:lpstr>
      <vt:lpstr>スライド 12</vt:lpstr>
      <vt:lpstr>スライド 13</vt:lpstr>
      <vt:lpstr>スライド 14</vt:lpstr>
      <vt:lpstr>スライド 15</vt:lpstr>
      <vt:lpstr>スライド 16</vt:lpstr>
      <vt:lpstr>スライド 17</vt:lpstr>
      <vt:lpstr>スライド 18</vt:lpstr>
      <vt:lpstr>スライド 19</vt:lpstr>
      <vt:lpstr>スライド 20</vt:lpstr>
      <vt:lpstr>スライド 21</vt:lpstr>
      <vt:lpstr>スライド 22</vt:lpstr>
      <vt:lpstr>スライド 23</vt:lpstr>
      <vt:lpstr>スライド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KASUGA_Hideki</dc:creator>
  <cp:lastModifiedBy>春日秀紀</cp:lastModifiedBy>
  <cp:revision>80</cp:revision>
  <dcterms:created xsi:type="dcterms:W3CDTF">2011-01-23T10:58:06Z</dcterms:created>
  <dcterms:modified xsi:type="dcterms:W3CDTF">2015-02-02T05:54:13Z</dcterms:modified>
</cp:coreProperties>
</file>