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95" r:id="rId2"/>
    <p:sldId id="287" r:id="rId3"/>
    <p:sldId id="299" r:id="rId4"/>
    <p:sldId id="300" r:id="rId5"/>
    <p:sldId id="301" r:id="rId6"/>
    <p:sldId id="302" r:id="rId7"/>
    <p:sldId id="303" r:id="rId8"/>
    <p:sldId id="304" r:id="rId9"/>
    <p:sldId id="313" r:id="rId10"/>
    <p:sldId id="305" r:id="rId11"/>
    <p:sldId id="306" r:id="rId12"/>
    <p:sldId id="307" r:id="rId13"/>
    <p:sldId id="308" r:id="rId14"/>
    <p:sldId id="315" r:id="rId15"/>
    <p:sldId id="310" r:id="rId16"/>
    <p:sldId id="311" r:id="rId17"/>
    <p:sldId id="312" r:id="rId18"/>
    <p:sldId id="314" r:id="rId19"/>
    <p:sldId id="316" r:id="rId20"/>
    <p:sldId id="318" r:id="rId21"/>
    <p:sldId id="319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62530" autoAdjust="0"/>
  </p:normalViewPr>
  <p:slideViewPr>
    <p:cSldViewPr>
      <p:cViewPr varScale="1">
        <p:scale>
          <a:sx n="54" d="100"/>
          <a:sy n="54" d="100"/>
        </p:scale>
        <p:origin x="-2189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E3CAE-4EE6-497B-A5DE-E186CB953D6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C9C90-05C5-4E9D-9CC8-07817A8B027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Which is the oldest?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長野県の山なのでかえてください。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自校の先生の写真を入れてください。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Who is the</a:t>
            </a:r>
            <a:r>
              <a:rPr kumimoji="1" lang="en-US" altLang="ja-JP" baseline="0" dirty="0" smtClean="0"/>
              <a:t> youngest teacher?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番右には、自校の足の早い先生を入れてください。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Which</a:t>
            </a:r>
            <a:r>
              <a:rPr kumimoji="1" lang="en-US" altLang="ja-JP" baseline="0" dirty="0" smtClean="0"/>
              <a:t> is the fastest?</a:t>
            </a:r>
          </a:p>
          <a:p>
            <a:r>
              <a:rPr kumimoji="1" lang="en-US" altLang="ja-JP" baseline="0" dirty="0" smtClean="0"/>
              <a:t>Which runs the fastest?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A84C7-0F20-4632-846B-3CCC1156030F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8.wmf"/><Relationship Id="rId4" Type="http://schemas.openxmlformats.org/officeDocument/2006/relationships/image" Target="../media/image4.wmf"/><Relationship Id="rId9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３</a:t>
            </a:r>
            <a:r>
              <a:rPr kumimoji="1" lang="ja-JP" altLang="en-US" sz="4000" dirty="0" smtClean="0"/>
              <a:t>つ以上のものを比べてみよう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Question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３</a:t>
            </a:r>
            <a:r>
              <a:rPr kumimoji="1" lang="ja-JP" altLang="en-US" sz="4000" dirty="0" smtClean="0"/>
              <a:t>つ以上のものを比べてみよう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51520" y="1902428"/>
            <a:ext cx="1944216" cy="2062203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ゴジラ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893842"/>
            <a:ext cx="1944216" cy="2062203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キングコング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465841" y="1942582"/>
            <a:ext cx="1868502" cy="1981894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仮面ライダー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588224" y="1902427"/>
            <a:ext cx="1944216" cy="2062203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ウルトラマン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5536" y="449982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1954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55576" y="558924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King Kong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old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11760" y="449982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1933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44008" y="45091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1971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804248" y="45091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1966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14163" y="2287078"/>
            <a:ext cx="1218930" cy="1292903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浅間山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駒ヶ岳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812893" y="2310695"/>
            <a:ext cx="1174398" cy="124566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赤岳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白馬岳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9552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2568m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95536" y="5013176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Mt. </a:t>
            </a:r>
            <a:r>
              <a:rPr lang="en-US" altLang="ja-JP" sz="3200" dirty="0" err="1" smtClean="0"/>
              <a:t>Komagatake</a:t>
            </a:r>
            <a:r>
              <a:rPr lang="en-US" altLang="ja-JP" sz="3200" dirty="0" smtClean="0"/>
              <a:t>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high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555776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2956m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88024" y="379833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2899m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948264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2932m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15187" y="2204864"/>
            <a:ext cx="1348140" cy="1429954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アマゾン川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ミシシッピ川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40406" y="2233810"/>
            <a:ext cx="1319370" cy="139943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ナイル川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揚子江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9552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6516km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27584" y="458112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The Nile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long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all.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555776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6019k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88024" y="379833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6650km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732240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6300k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27584" y="544522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The Nile is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long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in </a:t>
            </a:r>
            <a:r>
              <a:rPr lang="en-US" altLang="ja-JP" sz="3200" dirty="0" smtClean="0"/>
              <a:t>the world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5536" y="5013176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Mr. Maeda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young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22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前田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3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青沼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鹿川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7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山田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15187" y="2204864"/>
            <a:ext cx="1348140" cy="1429954"/>
          </a:xfrm>
        </p:spPr>
      </p:pic>
      <p:pic>
        <p:nvPicPr>
          <p:cNvPr id="10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pic>
        <p:nvPicPr>
          <p:cNvPr id="11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740406" y="2233810"/>
            <a:ext cx="1319370" cy="1399438"/>
          </a:xfrm>
        </p:spPr>
      </p:pic>
      <p:pic>
        <p:nvPicPr>
          <p:cNvPr id="12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中国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アメリカ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ロシア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カナダ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5" name="Picture 2" descr="C:\Users\KASUGA_Hideki\AppData\Local\Microsoft\Windows\Temporary Internet Files\Content.IE5\AEOVMJO9\MC9003644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700808"/>
            <a:ext cx="2001190" cy="1758439"/>
          </a:xfrm>
          <a:prstGeom prst="rect">
            <a:avLst/>
          </a:prstGeom>
          <a:noFill/>
        </p:spPr>
      </p:pic>
      <p:pic>
        <p:nvPicPr>
          <p:cNvPr id="16" name="Picture 3" descr="C:\Users\KASUGA_Hideki\AppData\Local\Microsoft\Windows\Temporary Internet Files\Content.IE5\KGWD64GY\MC90002434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501008"/>
            <a:ext cx="1753737" cy="1181433"/>
          </a:xfrm>
          <a:prstGeom prst="rect">
            <a:avLst/>
          </a:prstGeom>
          <a:noFill/>
        </p:spPr>
      </p:pic>
      <p:pic>
        <p:nvPicPr>
          <p:cNvPr id="17" name="Picture 4" descr="C:\Users\KASUGA_Hideki\AppData\Local\Microsoft\Windows\Temporary Internet Files\Content.IE5\0V1B7LSD\MC900326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060848"/>
            <a:ext cx="1841277" cy="1224136"/>
          </a:xfrm>
          <a:prstGeom prst="rect">
            <a:avLst/>
          </a:prstGeom>
          <a:noFill/>
        </p:spPr>
      </p:pic>
      <p:pic>
        <p:nvPicPr>
          <p:cNvPr id="18" name="Picture 5" descr="C:\Users\KASUGA_Hideki\AppData\Local\Microsoft\Windows\Temporary Internet Files\Content.IE5\6X4QIOUH\MC90030984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3501008"/>
            <a:ext cx="1618665" cy="1114198"/>
          </a:xfrm>
          <a:prstGeom prst="rect">
            <a:avLst/>
          </a:prstGeom>
          <a:noFill/>
        </p:spPr>
      </p:pic>
      <p:pic>
        <p:nvPicPr>
          <p:cNvPr id="1026" name="Picture 2" descr="C:\Users\KASUGA_Hideki\AppData\Local\Microsoft\Windows\Temporary Internet Files\Content.IE5\XT6HDEE9\MC90000101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429000"/>
            <a:ext cx="1728192" cy="1176667"/>
          </a:xfrm>
          <a:prstGeom prst="rect">
            <a:avLst/>
          </a:prstGeom>
          <a:noFill/>
        </p:spPr>
      </p:pic>
      <p:pic>
        <p:nvPicPr>
          <p:cNvPr id="1029" name="Picture 5" descr="C:\Users\KASUGA_Hideki\AppData\Local\Microsoft\Windows\Temporary Internet Files\Content.IE5\XT6HDEE9\MC90032695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32240" y="1844824"/>
            <a:ext cx="1819656" cy="1557223"/>
          </a:xfrm>
          <a:prstGeom prst="rect">
            <a:avLst/>
          </a:prstGeom>
          <a:noFill/>
        </p:spPr>
      </p:pic>
      <p:pic>
        <p:nvPicPr>
          <p:cNvPr id="1030" name="Picture 6" descr="C:\Users\KASUGA_Hideki\AppData\Local\Microsoft\Windows\Temporary Internet Files\Content.IE5\AEOVMJO9\MC900015903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88224" y="3356992"/>
            <a:ext cx="1944216" cy="1526525"/>
          </a:xfrm>
          <a:prstGeom prst="rect">
            <a:avLst/>
          </a:prstGeom>
          <a:noFill/>
        </p:spPr>
      </p:pic>
      <p:sp>
        <p:nvSpPr>
          <p:cNvPr id="19" name="テキスト ボックス 18"/>
          <p:cNvSpPr txBox="1"/>
          <p:nvPr/>
        </p:nvSpPr>
        <p:spPr>
          <a:xfrm>
            <a:off x="251520" y="4797152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960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万平方キロ</a:t>
            </a:r>
            <a:endParaRPr lang="en-US" altLang="ja-JP" sz="1600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55576" y="544522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Russia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larg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195736" y="479715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966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万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6861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平方キロ</a:t>
            </a:r>
            <a:endParaRPr lang="en-US" altLang="ja-JP" sz="1600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355976" y="4806444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1707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万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5200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平方キロ</a:t>
            </a:r>
            <a:endParaRPr lang="en-US" altLang="ja-JP" sz="1600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88224" y="4797152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997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万</a:t>
            </a:r>
            <a:r>
              <a:rPr lang="en-US" altLang="ja-JP" sz="1600" b="1" dirty="0" smtClean="0">
                <a:latin typeface="AR丸ゴシック体M" pitchFamily="49" charset="-128"/>
                <a:ea typeface="AR丸ゴシック体M" pitchFamily="49" charset="-128"/>
              </a:rPr>
              <a:t>610</a:t>
            </a:r>
            <a:r>
              <a:rPr lang="ja-JP" altLang="en-US" sz="1600" b="1" dirty="0" smtClean="0">
                <a:latin typeface="AR丸ゴシック体M" pitchFamily="49" charset="-128"/>
                <a:ea typeface="AR丸ゴシック体M" pitchFamily="49" charset="-128"/>
              </a:rPr>
              <a:t>平方キロ</a:t>
            </a:r>
            <a:endParaRPr lang="en-US" altLang="ja-JP" sz="1600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Picture 3" descr="C:\Users\KASUGA_Hideki\AppData\Local\Microsoft\Windows\Temporary Internet Files\Content.IE5\AEOVMJO9\MC900426394[1].wmf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3968" y="2132856"/>
            <a:ext cx="2052677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7544" y="40050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時速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110km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7544" y="4653136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The cheetah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fast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83768" y="40050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時速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80km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99992" y="401435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・時速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60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～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70km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911752" y="407881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時速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20km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くらい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9552" y="5301208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The cheetah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runs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fast</a:t>
            </a:r>
            <a:r>
              <a:rPr lang="en-US" altLang="ja-JP" sz="3200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pic>
        <p:nvPicPr>
          <p:cNvPr id="31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372967" y="2060848"/>
            <a:ext cx="1629314" cy="1728192"/>
          </a:xfrm>
        </p:spPr>
      </p:pic>
      <p:sp>
        <p:nvSpPr>
          <p:cNvPr id="32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チーター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3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2545870" y="2060848"/>
            <a:ext cx="1493538" cy="1584176"/>
          </a:xfrm>
        </p:spPr>
      </p:pic>
      <p:sp>
        <p:nvSpPr>
          <p:cNvPr id="3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ガゼル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3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4689327" y="2060848"/>
            <a:ext cx="1493538" cy="1584176"/>
          </a:xfrm>
        </p:spPr>
      </p:pic>
      <p:sp>
        <p:nvSpPr>
          <p:cNvPr id="3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サラブレッド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37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前田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6894886" y="2060848"/>
            <a:ext cx="1493538" cy="158417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45009" y="2132856"/>
            <a:ext cx="1422594" cy="1508927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ハワイ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714242" y="2204864"/>
            <a:ext cx="1267244" cy="1344149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沖縄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38778" y="2204864"/>
            <a:ext cx="1319370" cy="139943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エジプト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インド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7544" y="400506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31.5°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Ｃ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（ホノルル）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7544" y="5229200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Egypt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hot</a:t>
            </a:r>
            <a:r>
              <a:rPr lang="en-US" altLang="ja-JP" sz="3200" dirty="0" smtClean="0">
                <a:solidFill>
                  <a:srgbClr val="00B050"/>
                </a:solidFill>
              </a:rPr>
              <a:t>test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83768" y="40050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33°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Ｃ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99992" y="401435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34.2°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Ｃ</a:t>
            </a:r>
            <a:endParaRPr kumimoji="1"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（カイロ）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660232" y="400506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33.3°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Ｃ</a:t>
            </a:r>
            <a:endParaRPr kumimoji="1"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（ニューデリー）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51520" y="2119129"/>
            <a:ext cx="2232248" cy="2367714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230425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石塚英彦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987824" y="1987360"/>
            <a:ext cx="2376264" cy="2520470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915816" y="836712"/>
            <a:ext cx="2448272" cy="648072"/>
          </a:xfrm>
        </p:spPr>
        <p:txBody>
          <a:bodyPr/>
          <a:lstStyle/>
          <a:p>
            <a:pPr algn="ctr"/>
            <a:r>
              <a:rPr lang="ja-JP" altLang="en-US" smtClean="0">
                <a:latin typeface="AR丸ゴシック体M" pitchFamily="49" charset="-128"/>
                <a:ea typeface="AR丸ゴシック体M" pitchFamily="49" charset="-128"/>
              </a:rPr>
              <a:t>白鵬</a:t>
            </a:r>
            <a:endParaRPr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5724128" y="836712"/>
            <a:ext cx="2736304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マツコ・デラックス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868144" y="2080500"/>
            <a:ext cx="2304256" cy="2444092"/>
          </a:xfrm>
        </p:spPr>
      </p:pic>
      <p:sp>
        <p:nvSpPr>
          <p:cNvPr id="10" name="テキスト ボックス 9"/>
          <p:cNvSpPr txBox="1"/>
          <p:nvPr/>
        </p:nvSpPr>
        <p:spPr>
          <a:xfrm>
            <a:off x="395536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130kg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5536" y="5949280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Hakuho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heav</a:t>
            </a:r>
            <a:r>
              <a:rPr lang="en-US" altLang="ja-JP" sz="3200" dirty="0" smtClean="0">
                <a:solidFill>
                  <a:srgbClr val="00B050"/>
                </a:solidFill>
              </a:rPr>
              <a:t>iest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three.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03848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153kg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84168" y="50851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140kg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角丸四角形 25"/>
          <p:cNvSpPr/>
          <p:nvPr/>
        </p:nvSpPr>
        <p:spPr>
          <a:xfrm>
            <a:off x="107504" y="2915652"/>
            <a:ext cx="8892480" cy="1305436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107504" y="4676943"/>
            <a:ext cx="8964488" cy="2088232"/>
          </a:xfrm>
          <a:prstGeom prst="roundRect">
            <a:avLst>
              <a:gd name="adj" fmla="val 9430"/>
            </a:avLst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111027nm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062" y="548680"/>
            <a:ext cx="1765091" cy="1872208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467544" y="284364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in</a:t>
            </a:r>
            <a:r>
              <a:rPr lang="en-US" altLang="ja-JP" sz="3200" b="1" dirty="0" smtClean="0"/>
              <a:t> </a:t>
            </a:r>
            <a:r>
              <a:rPr lang="en-US" altLang="ja-JP" sz="3200" b="1" dirty="0" err="1" smtClean="0"/>
              <a:t>Sazae’s</a:t>
            </a:r>
            <a:r>
              <a:rPr lang="en-US" altLang="ja-JP" sz="3200" b="1" dirty="0" smtClean="0"/>
              <a:t> family.</a:t>
            </a:r>
            <a:endParaRPr kumimoji="1" lang="ja-JP" altLang="en-US" sz="3200" b="1" dirty="0"/>
          </a:p>
        </p:txBody>
      </p:sp>
      <p:pic>
        <p:nvPicPr>
          <p:cNvPr id="10" name="図 9" descr="120625_sazae_famil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776" y="317293"/>
            <a:ext cx="1711687" cy="1815563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67544" y="335699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of</a:t>
            </a:r>
            <a:r>
              <a:rPr lang="en-US" altLang="ja-JP" sz="3200" b="1" dirty="0" smtClean="0"/>
              <a:t> the ten.</a:t>
            </a:r>
            <a:endParaRPr kumimoji="1" lang="ja-JP" altLang="en-US" sz="32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79712" y="94065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 old.</a:t>
            </a:r>
            <a:endParaRPr kumimoji="1" lang="ja-JP" altLang="en-US" sz="32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79712" y="1948770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.</a:t>
            </a:r>
            <a:endParaRPr kumimoji="1" lang="ja-JP" altLang="en-US" sz="32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496" y="-3609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いくつかの中で最も（最上級表現）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9552" y="38610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波平さんはサザエさん一家の</a:t>
            </a:r>
            <a:r>
              <a:rPr lang="ja-JP" altLang="en-US" b="1" dirty="0" smtClean="0">
                <a:solidFill>
                  <a:srgbClr val="FF0000"/>
                </a:solidFill>
              </a:rPr>
              <a:t>中で</a:t>
            </a:r>
            <a:r>
              <a:rPr lang="ja-JP" altLang="en-US" b="1" dirty="0" smtClean="0">
                <a:solidFill>
                  <a:srgbClr val="00B050"/>
                </a:solidFill>
              </a:rPr>
              <a:t>もっとも</a:t>
            </a:r>
            <a:r>
              <a:rPr lang="ja-JP" altLang="en-US" b="1" dirty="0" smtClean="0"/>
              <a:t>年をとっているんだよ。</a:t>
            </a:r>
            <a:endParaRPr kumimoji="1" lang="ja-JP" altLang="en-US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107504" y="4748951"/>
            <a:ext cx="8927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①最もという意味を加えるために　形容詞や副詞　に　</a:t>
            </a:r>
            <a:r>
              <a:rPr lang="en-US" altLang="ja-JP" sz="2000" b="1" dirty="0" err="1" smtClean="0">
                <a:solidFill>
                  <a:srgbClr val="00B050"/>
                </a:solidFill>
              </a:rPr>
              <a:t>est</a:t>
            </a:r>
            <a:r>
              <a:rPr lang="ja-JP" altLang="en-US" sz="2000" b="1" dirty="0" smtClean="0">
                <a:solidFill>
                  <a:srgbClr val="00B050"/>
                </a:solidFill>
              </a:rPr>
              <a:t>　</a:t>
            </a:r>
            <a:r>
              <a:rPr lang="ja-JP" altLang="en-US" b="1" dirty="0" smtClean="0"/>
              <a:t>を加えます。最上級と言います。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95736" y="2380818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波平さんは</a:t>
            </a:r>
            <a:r>
              <a:rPr lang="en-US" altLang="ja-JP" sz="20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1</a:t>
            </a:r>
            <a:r>
              <a:rPr lang="ja-JP" altLang="en-US" sz="20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番</a:t>
            </a:r>
            <a:r>
              <a:rPr lang="ja-JP" altLang="en-US" sz="2000" b="1" dirty="0" smtClean="0"/>
              <a:t>年をとっているんだよ。</a:t>
            </a:r>
            <a:endParaRPr kumimoji="1" lang="ja-JP" altLang="en-US" sz="2000" b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804248" y="242088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誰と比べて？</a:t>
            </a:r>
            <a:endParaRPr kumimoji="1" lang="ja-JP" altLang="en-US" sz="20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95736" y="1444714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波平さんは年をとっています。</a:t>
            </a:r>
            <a:endParaRPr kumimoji="1" lang="ja-JP" altLang="en-US" sz="2000" b="1" dirty="0"/>
          </a:p>
        </p:txBody>
      </p:sp>
      <p:sp>
        <p:nvSpPr>
          <p:cNvPr id="23" name="正方形/長方形 22"/>
          <p:cNvSpPr/>
          <p:nvPr/>
        </p:nvSpPr>
        <p:spPr>
          <a:xfrm>
            <a:off x="107504" y="5180999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②また</a:t>
            </a:r>
            <a:r>
              <a:rPr lang="en-US" altLang="ja-JP" b="1" dirty="0" smtClean="0"/>
              <a:t>｢</a:t>
            </a:r>
            <a:r>
              <a:rPr lang="ja-JP" altLang="en-US" b="1" dirty="0" smtClean="0"/>
              <a:t>一番・最も</a:t>
            </a:r>
            <a:r>
              <a:rPr lang="en-US" altLang="ja-JP" b="1" dirty="0" smtClean="0"/>
              <a:t>｣</a:t>
            </a:r>
            <a:r>
              <a:rPr lang="ja-JP" altLang="en-US" b="1" dirty="0" smtClean="0"/>
              <a:t>は、一つに限られるので、形容詞・副詞の前に </a:t>
            </a:r>
            <a:r>
              <a:rPr lang="en-US" altLang="ja-JP" b="1" dirty="0" smtClean="0">
                <a:solidFill>
                  <a:srgbClr val="00B050"/>
                </a:solidFill>
              </a:rPr>
              <a:t>the</a:t>
            </a:r>
            <a:r>
              <a:rPr lang="en-US" altLang="ja-JP" b="1" dirty="0" smtClean="0"/>
              <a:t> </a:t>
            </a:r>
            <a:r>
              <a:rPr lang="ja-JP" altLang="en-US" b="1" dirty="0" smtClean="0"/>
              <a:t>もつけます。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07504" y="5613047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③何と比べて一番なのかを表すために </a:t>
            </a:r>
          </a:p>
          <a:p>
            <a:r>
              <a:rPr lang="ja-JP" altLang="en-US" b="1" dirty="0" smtClean="0"/>
              <a:t>  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in </a:t>
            </a:r>
            <a:r>
              <a:rPr lang="ja-JP" altLang="en-US" b="1" dirty="0" smtClean="0"/>
              <a:t>・・・　比較の範囲を表す場所や組織、集団のとき</a:t>
            </a:r>
          </a:p>
          <a:p>
            <a:r>
              <a:rPr lang="ja-JP" altLang="en-US" b="1" dirty="0" smtClean="0"/>
              <a:t>　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of </a:t>
            </a:r>
            <a:r>
              <a:rPr lang="ja-JP" altLang="en-US" b="1" dirty="0" smtClean="0">
                <a:solidFill>
                  <a:srgbClr val="FF0000"/>
                </a:solidFill>
              </a:rPr>
              <a:t> </a:t>
            </a:r>
            <a:r>
              <a:rPr lang="ja-JP" altLang="en-US" b="1" dirty="0" smtClean="0"/>
              <a:t>・・・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ja-JP" altLang="en-US" b="1" dirty="0" smtClean="0"/>
              <a:t>複数の名詞のとき　</a:t>
            </a:r>
            <a:endParaRPr lang="en-US" altLang="ja-JP" b="1" dirty="0" smtClean="0"/>
          </a:p>
          <a:p>
            <a:r>
              <a:rPr lang="ja-JP" altLang="en-US" b="1" dirty="0" smtClean="0"/>
              <a:t>　を使います。</a:t>
            </a:r>
            <a:endParaRPr lang="ja-JP" altLang="en-US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35496" y="4150821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6" grpId="0" animBg="1"/>
      <p:bldP spid="9" grpId="0"/>
      <p:bldP spid="11" grpId="0"/>
      <p:bldP spid="12" grpId="0"/>
      <p:bldP spid="14" grpId="0"/>
      <p:bldP spid="17" grpId="0"/>
      <p:bldP spid="18" grpId="0"/>
      <p:bldP spid="13" grpId="0"/>
      <p:bldP spid="19" grpId="0"/>
      <p:bldP spid="20" grpId="0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51520" y="1902428"/>
            <a:ext cx="1944216" cy="2062203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ゴジラ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339752" y="1893842"/>
            <a:ext cx="1944216" cy="2062203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キングコング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465841" y="1942582"/>
            <a:ext cx="1868502" cy="1981894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仮面ライダー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588224" y="1902427"/>
            <a:ext cx="1944216" cy="2062203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ウルトラマン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179512" y="4797152"/>
            <a:ext cx="8640960" cy="129614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35913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最上級</a:t>
            </a:r>
            <a:r>
              <a:rPr kumimoji="1"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の作り方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323528" y="620688"/>
          <a:ext cx="8424936" cy="4104456"/>
        </p:xfrm>
        <a:graphic>
          <a:graphicData uri="http://schemas.openxmlformats.org/drawingml/2006/table">
            <a:tbl>
              <a:tblPr/>
              <a:tblGrid>
                <a:gridCol w="3096344"/>
                <a:gridCol w="2664296"/>
                <a:gridCol w="2664296"/>
              </a:tblGrid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意味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原級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最上級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古い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old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old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高い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high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high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長い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long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long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>
                          <a:latin typeface="HG丸ｺﾞｼｯｸM-PRO" pitchFamily="50" charset="-128"/>
                          <a:ea typeface="HG丸ｺﾞｼｯｸM-PRO" pitchFamily="50" charset="-128"/>
                        </a:rPr>
                        <a:t>若い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young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young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3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大きい（広さ）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large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large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>
                          <a:latin typeface="HG丸ｺﾞｼｯｸM-PRO" pitchFamily="50" charset="-128"/>
                          <a:ea typeface="HG丸ｺﾞｼｯｸM-PRO" pitchFamily="50" charset="-128"/>
                        </a:rPr>
                        <a:t>速い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fast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fast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暑い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hot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hot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test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重い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heavy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heav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iest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79512" y="4797152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①最上級（形容詞・副詞）の形は　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｢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形容詞・副詞　＋　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est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｣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が基本。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707904" y="11247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179512" y="5085184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②最後が 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e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で終わるものは、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st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だけ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付けます。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9512" y="5405154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③短母音＋子音は最後の文字を重ねます。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big  hot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だけ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覚えれば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OK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9512" y="5693186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④短母音＋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y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のものは、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y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i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に変えて、　＋　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est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です。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707904" y="155679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3635896" y="20608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3707904" y="24928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3779912" y="29249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3779912" y="3429000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3779912" y="38610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3860304" y="42930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516216" y="11247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6516216" y="155679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6372200" y="20608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6372200" y="24928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6372200" y="29249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6372200" y="3429000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6300192" y="38610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228184" y="42930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/>
      <p:bldP spid="5" grpId="0" animBg="1"/>
      <p:bldP spid="24" grpId="0"/>
      <p:bldP spid="25" grpId="0"/>
      <p:bldP spid="2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角丸四角形 25"/>
          <p:cNvSpPr/>
          <p:nvPr/>
        </p:nvSpPr>
        <p:spPr>
          <a:xfrm>
            <a:off x="107504" y="2915652"/>
            <a:ext cx="8892480" cy="1305436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16" name="角丸四角形 15"/>
          <p:cNvSpPr/>
          <p:nvPr/>
        </p:nvSpPr>
        <p:spPr>
          <a:xfrm>
            <a:off x="107504" y="4676943"/>
            <a:ext cx="8964488" cy="2088232"/>
          </a:xfrm>
          <a:prstGeom prst="roundRect">
            <a:avLst>
              <a:gd name="adj" fmla="val 9430"/>
            </a:avLst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 descr="111027nm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062" y="548680"/>
            <a:ext cx="1765091" cy="1872208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467544" y="284364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smtClean="0"/>
              <a:t>Namihei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in</a:t>
            </a:r>
            <a:r>
              <a:rPr lang="en-US" altLang="ja-JP" sz="3200" b="1" dirty="0" smtClean="0"/>
              <a:t> </a:t>
            </a:r>
            <a:r>
              <a:rPr lang="en-US" altLang="ja-JP" sz="3200" b="1" dirty="0" err="1" smtClean="0"/>
              <a:t>Sazae’s</a:t>
            </a:r>
            <a:r>
              <a:rPr lang="en-US" altLang="ja-JP" sz="3200" b="1" dirty="0" smtClean="0"/>
              <a:t> family.</a:t>
            </a:r>
            <a:endParaRPr kumimoji="1" lang="ja-JP" altLang="en-US" sz="3200" b="1" dirty="0"/>
          </a:p>
        </p:txBody>
      </p:sp>
      <p:pic>
        <p:nvPicPr>
          <p:cNvPr id="10" name="図 9" descr="120625_sazae_famil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776" y="317293"/>
            <a:ext cx="1711687" cy="1815563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67544" y="335699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of</a:t>
            </a:r>
            <a:r>
              <a:rPr lang="en-US" altLang="ja-JP" sz="3200" b="1" dirty="0" smtClean="0"/>
              <a:t> the ten.</a:t>
            </a:r>
            <a:endParaRPr kumimoji="1" lang="ja-JP" altLang="en-US" sz="32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79712" y="94065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 old.</a:t>
            </a:r>
            <a:endParaRPr kumimoji="1" lang="ja-JP" altLang="en-US" sz="32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79712" y="1948770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err="1" smtClean="0"/>
              <a:t>Namihei</a:t>
            </a:r>
            <a:r>
              <a:rPr lang="en-US" altLang="ja-JP" sz="3200" b="1" dirty="0" smtClean="0"/>
              <a:t> is</a:t>
            </a:r>
            <a:r>
              <a:rPr kumimoji="1" lang="en-US" altLang="ja-JP" sz="3200" b="1" dirty="0" smtClean="0"/>
              <a:t> 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b="1" dirty="0" smtClean="0"/>
              <a:t> old</a:t>
            </a:r>
            <a:r>
              <a:rPr lang="en-US" altLang="ja-JP" sz="3200" b="1" dirty="0" smtClean="0">
                <a:solidFill>
                  <a:srgbClr val="00B050"/>
                </a:solidFill>
              </a:rPr>
              <a:t>est</a:t>
            </a:r>
            <a:r>
              <a:rPr lang="en-US" altLang="ja-JP" sz="3200" b="1" dirty="0" smtClean="0"/>
              <a:t>.</a:t>
            </a:r>
            <a:endParaRPr kumimoji="1" lang="ja-JP" altLang="en-US" sz="32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496" y="-3609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いくつかの中で最も（最上級表現）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9552" y="38610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波平さんはサザエさん一家の</a:t>
            </a:r>
            <a:r>
              <a:rPr lang="ja-JP" altLang="en-US" b="1" dirty="0" smtClean="0">
                <a:solidFill>
                  <a:srgbClr val="FF0000"/>
                </a:solidFill>
              </a:rPr>
              <a:t>中で</a:t>
            </a:r>
            <a:r>
              <a:rPr lang="ja-JP" altLang="en-US" b="1" dirty="0" smtClean="0">
                <a:solidFill>
                  <a:srgbClr val="00B050"/>
                </a:solidFill>
              </a:rPr>
              <a:t>もっとも</a:t>
            </a:r>
            <a:r>
              <a:rPr lang="ja-JP" altLang="en-US" b="1" dirty="0" smtClean="0"/>
              <a:t>年をとっているんだよ。</a:t>
            </a:r>
            <a:endParaRPr kumimoji="1" lang="ja-JP" altLang="en-US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107504" y="4748951"/>
            <a:ext cx="8927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①最もという意味を加えるために　形容詞や副詞　に　</a:t>
            </a:r>
            <a:r>
              <a:rPr lang="en-US" altLang="ja-JP" sz="2000" b="1" dirty="0" err="1" smtClean="0">
                <a:solidFill>
                  <a:srgbClr val="00B050"/>
                </a:solidFill>
              </a:rPr>
              <a:t>est</a:t>
            </a:r>
            <a:r>
              <a:rPr lang="ja-JP" altLang="en-US" sz="2000" b="1" dirty="0" smtClean="0">
                <a:solidFill>
                  <a:srgbClr val="00B050"/>
                </a:solidFill>
              </a:rPr>
              <a:t>　</a:t>
            </a:r>
            <a:r>
              <a:rPr lang="ja-JP" altLang="en-US" b="1" dirty="0" smtClean="0"/>
              <a:t>を加えます。最上級と言います。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95736" y="2380818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波平さんは</a:t>
            </a:r>
            <a:r>
              <a:rPr lang="en-US" altLang="ja-JP" sz="20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1</a:t>
            </a:r>
            <a:r>
              <a:rPr lang="ja-JP" altLang="en-US" sz="20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番</a:t>
            </a:r>
            <a:r>
              <a:rPr lang="ja-JP" altLang="en-US" sz="2000" b="1" dirty="0" smtClean="0"/>
              <a:t>年をとっているんだよ。</a:t>
            </a:r>
            <a:endParaRPr kumimoji="1" lang="ja-JP" altLang="en-US" sz="2000" b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804248" y="242088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誰と比べて？</a:t>
            </a:r>
            <a:endParaRPr kumimoji="1" lang="ja-JP" altLang="en-US" sz="20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95736" y="1444714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波平さんは年をとっています。</a:t>
            </a:r>
            <a:endParaRPr kumimoji="1" lang="ja-JP" altLang="en-US" sz="2000" b="1" dirty="0"/>
          </a:p>
        </p:txBody>
      </p:sp>
      <p:sp>
        <p:nvSpPr>
          <p:cNvPr id="23" name="正方形/長方形 22"/>
          <p:cNvSpPr/>
          <p:nvPr/>
        </p:nvSpPr>
        <p:spPr>
          <a:xfrm>
            <a:off x="107504" y="5180999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②また</a:t>
            </a:r>
            <a:r>
              <a:rPr lang="en-US" altLang="ja-JP" b="1" dirty="0" smtClean="0"/>
              <a:t>｢</a:t>
            </a:r>
            <a:r>
              <a:rPr lang="ja-JP" altLang="en-US" b="1" dirty="0" smtClean="0"/>
              <a:t>一番・最も</a:t>
            </a:r>
            <a:r>
              <a:rPr lang="en-US" altLang="ja-JP" b="1" dirty="0" smtClean="0"/>
              <a:t>｣</a:t>
            </a:r>
            <a:r>
              <a:rPr lang="ja-JP" altLang="en-US" b="1" dirty="0" smtClean="0"/>
              <a:t>は、一つに限られるので、形容詞・副詞の前に </a:t>
            </a:r>
            <a:r>
              <a:rPr lang="en-US" altLang="ja-JP" b="1" dirty="0" smtClean="0">
                <a:solidFill>
                  <a:srgbClr val="00B050"/>
                </a:solidFill>
              </a:rPr>
              <a:t>the</a:t>
            </a:r>
            <a:r>
              <a:rPr lang="en-US" altLang="ja-JP" b="1" dirty="0" smtClean="0"/>
              <a:t> </a:t>
            </a:r>
            <a:r>
              <a:rPr lang="ja-JP" altLang="en-US" b="1" dirty="0" smtClean="0"/>
              <a:t>もつけます。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07504" y="5613047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③何と比べて一番なのかを表すために </a:t>
            </a:r>
          </a:p>
          <a:p>
            <a:r>
              <a:rPr lang="ja-JP" altLang="en-US" b="1" dirty="0" smtClean="0"/>
              <a:t>  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in </a:t>
            </a:r>
            <a:r>
              <a:rPr lang="ja-JP" altLang="en-US" b="1" dirty="0" smtClean="0"/>
              <a:t>・・・　比較の範囲を表す場所や組織、集団のとき</a:t>
            </a:r>
          </a:p>
          <a:p>
            <a:r>
              <a:rPr lang="ja-JP" altLang="en-US" b="1" dirty="0" smtClean="0"/>
              <a:t>　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of </a:t>
            </a:r>
            <a:r>
              <a:rPr lang="ja-JP" altLang="en-US" b="1" dirty="0" smtClean="0">
                <a:solidFill>
                  <a:srgbClr val="FF0000"/>
                </a:solidFill>
              </a:rPr>
              <a:t> </a:t>
            </a:r>
            <a:r>
              <a:rPr lang="ja-JP" altLang="en-US" b="1" dirty="0" smtClean="0"/>
              <a:t>・・・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ja-JP" altLang="en-US" b="1" dirty="0" smtClean="0"/>
              <a:t>複数の名詞のとき　</a:t>
            </a:r>
            <a:endParaRPr lang="en-US" altLang="ja-JP" b="1" dirty="0" smtClean="0"/>
          </a:p>
          <a:p>
            <a:r>
              <a:rPr lang="ja-JP" altLang="en-US" b="1" dirty="0" smtClean="0"/>
              <a:t>　を使います。</a:t>
            </a:r>
            <a:endParaRPr lang="ja-JP" altLang="en-US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35496" y="4150821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14163" y="2287078"/>
            <a:ext cx="1218930" cy="1292903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浅間山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駒ヶ岳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812893" y="2310695"/>
            <a:ext cx="1174398" cy="124566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赤岳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白馬岳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15187" y="2204864"/>
            <a:ext cx="1348140" cy="1429954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アマゾン川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ミシシッピ川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40406" y="2233810"/>
            <a:ext cx="1319370" cy="139943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ナイル川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揚子江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前田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青沼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鹿川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山田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615187" y="2204864"/>
            <a:ext cx="1348140" cy="1429954"/>
          </a:xfrm>
        </p:spPr>
      </p:pic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2700867" y="2276872"/>
            <a:ext cx="1221986" cy="1296144"/>
          </a:xfrm>
        </p:spPr>
      </p:pic>
      <p:pic>
        <p:nvPicPr>
          <p:cNvPr id="10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4740406" y="2233810"/>
            <a:ext cx="1319370" cy="1399438"/>
          </a:xfrm>
        </p:spPr>
      </p:pic>
      <p:pic>
        <p:nvPicPr>
          <p:cNvPr id="11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中国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アメリカ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ロシア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カナダ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5" name="Picture 2" descr="C:\Users\KASUGA_Hideki\AppData\Local\Microsoft\Windows\Temporary Internet Files\Content.IE5\AEOVMJO9\MC9003644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700808"/>
            <a:ext cx="2001190" cy="1758439"/>
          </a:xfrm>
          <a:prstGeom prst="rect">
            <a:avLst/>
          </a:prstGeom>
          <a:noFill/>
        </p:spPr>
      </p:pic>
      <p:pic>
        <p:nvPicPr>
          <p:cNvPr id="16" name="Picture 3" descr="C:\Users\KASUGA_Hideki\AppData\Local\Microsoft\Windows\Temporary Internet Files\Content.IE5\KGWD64GY\MC90002434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501008"/>
            <a:ext cx="1753737" cy="1181433"/>
          </a:xfrm>
          <a:prstGeom prst="rect">
            <a:avLst/>
          </a:prstGeom>
          <a:noFill/>
        </p:spPr>
      </p:pic>
      <p:pic>
        <p:nvPicPr>
          <p:cNvPr id="17" name="Picture 4" descr="C:\Users\KASUGA_Hideki\AppData\Local\Microsoft\Windows\Temporary Internet Files\Content.IE5\0V1B7LSD\MC900326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060848"/>
            <a:ext cx="1841277" cy="1224136"/>
          </a:xfrm>
          <a:prstGeom prst="rect">
            <a:avLst/>
          </a:prstGeom>
          <a:noFill/>
        </p:spPr>
      </p:pic>
      <p:pic>
        <p:nvPicPr>
          <p:cNvPr id="18" name="Picture 5" descr="C:\Users\KASUGA_Hideki\AppData\Local\Microsoft\Windows\Temporary Internet Files\Content.IE5\6X4QIOUH\MC90030984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3501008"/>
            <a:ext cx="1618665" cy="1114198"/>
          </a:xfrm>
          <a:prstGeom prst="rect">
            <a:avLst/>
          </a:prstGeom>
          <a:noFill/>
        </p:spPr>
      </p:pic>
      <p:pic>
        <p:nvPicPr>
          <p:cNvPr id="1026" name="Picture 2" descr="C:\Users\KASUGA_Hideki\AppData\Local\Microsoft\Windows\Temporary Internet Files\Content.IE5\XT6HDEE9\MC90000101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429000"/>
            <a:ext cx="1728192" cy="1176667"/>
          </a:xfrm>
          <a:prstGeom prst="rect">
            <a:avLst/>
          </a:prstGeom>
          <a:noFill/>
        </p:spPr>
      </p:pic>
      <p:pic>
        <p:nvPicPr>
          <p:cNvPr id="1027" name="Picture 3" descr="C:\Users\KASUGA_Hideki\AppData\Local\Microsoft\Windows\Temporary Internet Files\Content.IE5\AEOVMJO9\MC900426394[1].wmf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3968" y="2132856"/>
            <a:ext cx="2052677" cy="1152128"/>
          </a:xfrm>
          <a:prstGeom prst="rect">
            <a:avLst/>
          </a:prstGeom>
          <a:noFill/>
        </p:spPr>
      </p:pic>
      <p:pic>
        <p:nvPicPr>
          <p:cNvPr id="1029" name="Picture 5" descr="C:\Users\KASUGA_Hideki\AppData\Local\Microsoft\Windows\Temporary Internet Files\Content.IE5\XT6HDEE9\MC900326958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32240" y="1844824"/>
            <a:ext cx="1819656" cy="1557223"/>
          </a:xfrm>
          <a:prstGeom prst="rect">
            <a:avLst/>
          </a:prstGeom>
          <a:noFill/>
        </p:spPr>
      </p:pic>
      <p:pic>
        <p:nvPicPr>
          <p:cNvPr id="1030" name="Picture 6" descr="C:\Users\KASUGA_Hideki\AppData\Local\Microsoft\Windows\Temporary Internet Files\Content.IE5\AEOVMJO9\MC900015903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88224" y="3356992"/>
            <a:ext cx="1944216" cy="152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372967" y="2060848"/>
            <a:ext cx="1629314" cy="1728192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チーター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545870" y="2060848"/>
            <a:ext cx="1493538" cy="1584176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ガゼル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689327" y="2060848"/>
            <a:ext cx="1493538" cy="1584176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サラブレッド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前田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0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732240" y="2132856"/>
            <a:ext cx="1493538" cy="15841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45009" y="2132856"/>
            <a:ext cx="1422594" cy="1508927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ハワイ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714242" y="2204864"/>
            <a:ext cx="1267244" cy="1344149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沖縄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5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38778" y="2204864"/>
            <a:ext cx="1319370" cy="1399438"/>
          </a:xfrm>
        </p:spPr>
      </p:pic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エジプト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72965" y="2204448"/>
            <a:ext cx="1374734" cy="1458162"/>
          </a:xfrm>
        </p:spPr>
      </p:pic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インド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51520" y="2119129"/>
            <a:ext cx="2232248" cy="2367714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2304256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石塚英彦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987824" y="1987360"/>
            <a:ext cx="2376264" cy="2520470"/>
          </a:xfrm>
        </p:spPr>
      </p:pic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915816" y="836712"/>
            <a:ext cx="2448272" cy="648072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白鵬</a:t>
            </a:r>
            <a:endParaRPr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5724128" y="836712"/>
            <a:ext cx="2736304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マツコ・デラックス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3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868144" y="2080500"/>
            <a:ext cx="2304256" cy="24440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955</TotalTime>
  <Words>668</Words>
  <Application>Microsoft Office PowerPoint</Application>
  <PresentationFormat>画面に合わせる (4:3)</PresentationFormat>
  <Paragraphs>196</Paragraphs>
  <Slides>21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スパイス</vt:lpstr>
      <vt:lpstr>３つ以上のものを比べてみよう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３つ以上のものを比べてみよう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104</cp:revision>
  <dcterms:created xsi:type="dcterms:W3CDTF">2011-01-23T10:58:06Z</dcterms:created>
  <dcterms:modified xsi:type="dcterms:W3CDTF">2015-02-02T05:50:07Z</dcterms:modified>
</cp:coreProperties>
</file>