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</p:sldMasterIdLst>
  <p:notesMasterIdLst>
    <p:notesMasterId r:id="rId25"/>
  </p:notesMasterIdLst>
  <p:sldIdLst>
    <p:sldId id="256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6" r:id="rId12"/>
    <p:sldId id="279" r:id="rId13"/>
    <p:sldId id="280" r:id="rId14"/>
    <p:sldId id="281" r:id="rId15"/>
    <p:sldId id="283" r:id="rId16"/>
    <p:sldId id="282" r:id="rId17"/>
    <p:sldId id="284" r:id="rId18"/>
    <p:sldId id="285" r:id="rId19"/>
    <p:sldId id="286" r:id="rId20"/>
    <p:sldId id="297" r:id="rId21"/>
    <p:sldId id="298" r:id="rId22"/>
    <p:sldId id="299" r:id="rId23"/>
    <p:sldId id="300" r:id="rId24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11" autoAdjust="0"/>
    <p:restoredTop sz="89340" autoAdjust="0"/>
  </p:normalViewPr>
  <p:slideViewPr>
    <p:cSldViewPr>
      <p:cViewPr varScale="1">
        <p:scale>
          <a:sx n="79" d="100"/>
          <a:sy n="79" d="100"/>
        </p:scale>
        <p:origin x="-1469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434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4374E5-953F-4A81-A32F-62A299577E53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8A84C7-0F20-4632-846B-3CCC1156030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8A84C7-0F20-4632-846B-3CCC1156030F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EE907-3B94-478E-982C-B0ED71466EB5}" type="datetimeFigureOut">
              <a:rPr kumimoji="1" lang="ja-JP" altLang="en-US" smtClean="0"/>
              <a:pPr/>
              <a:t>2015/2/4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4FCA98-8FB4-4AAC-AC4E-A96A8D4F999F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slide" Target="sl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slide" Target="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 smtClean="0"/>
              <a:t>2</a:t>
            </a:r>
            <a:r>
              <a:rPr kumimoji="1" lang="ja-JP" altLang="en-US" sz="4000" smtClean="0"/>
              <a:t>つの</a:t>
            </a:r>
            <a:r>
              <a:rPr kumimoji="1" lang="ja-JP" altLang="en-US" sz="4000" dirty="0" smtClean="0"/>
              <a:t>ものを比べてみよう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Practice </a:t>
            </a:r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 smtClean="0"/>
              <a:t>二つのものを比べてみよう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ja-JP" dirty="0" smtClean="0"/>
              <a:t>Answer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東大寺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63688" y="47251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743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年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法隆寺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80112" y="479715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607</a:t>
            </a:r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年</a:t>
            </a:r>
            <a:endParaRPr kumimoji="1" lang="ja-JP" altLang="en-US" b="1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59632" y="5517232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err="1" smtClean="0"/>
              <a:t>Horyuji</a:t>
            </a:r>
            <a:r>
              <a:rPr kumimoji="1" lang="en-US" altLang="ja-JP" sz="3200" dirty="0" smtClean="0"/>
              <a:t> </a:t>
            </a:r>
            <a:r>
              <a:rPr lang="en-US" altLang="ja-JP" sz="3200" dirty="0" smtClean="0"/>
              <a:t>is old</a:t>
            </a:r>
            <a:r>
              <a:rPr lang="en-US" altLang="ja-JP" sz="3200" dirty="0" smtClean="0">
                <a:solidFill>
                  <a:srgbClr val="00B050"/>
                </a:solidFill>
              </a:rPr>
              <a:t>er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</a:t>
            </a:r>
            <a:r>
              <a:rPr lang="en-US" altLang="ja-JP" sz="3200" dirty="0" err="1" smtClean="0"/>
              <a:t>Todaiji</a:t>
            </a:r>
            <a:r>
              <a:rPr lang="en-US" altLang="ja-JP" sz="3200" dirty="0" smtClean="0"/>
              <a:t>.</a:t>
            </a:r>
            <a:endParaRPr kumimoji="1" lang="ja-JP" altLang="en-US" sz="3200" dirty="0"/>
          </a:p>
        </p:txBody>
      </p:sp>
      <p:pic>
        <p:nvPicPr>
          <p:cNvPr id="17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09719" y="1772816"/>
            <a:ext cx="3454277" cy="2590708"/>
          </a:xfrm>
        </p:spPr>
      </p:pic>
      <p:pic>
        <p:nvPicPr>
          <p:cNvPr id="18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4" cstate="print"/>
          <a:stretch>
            <a:fillRect/>
          </a:stretch>
        </p:blipFill>
        <p:spPr>
          <a:xfrm>
            <a:off x="4572000" y="1772816"/>
            <a:ext cx="3384376" cy="253828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485496"/>
            <a:ext cx="2646294" cy="2806887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東京タワー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63688" y="47251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333m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860032" y="1550142"/>
            <a:ext cx="2592288" cy="2749604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京都タワー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80112" y="47251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131m</a:t>
            </a:r>
            <a:endParaRPr kumimoji="1" lang="ja-JP" altLang="en-US" b="1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11560" y="5661248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200" dirty="0" smtClean="0"/>
              <a:t>Tokyo tower </a:t>
            </a:r>
            <a:r>
              <a:rPr lang="en-US" altLang="ja-JP" sz="3200" dirty="0" smtClean="0"/>
              <a:t>is tall</a:t>
            </a:r>
            <a:r>
              <a:rPr lang="en-US" altLang="ja-JP" sz="3200" dirty="0" smtClean="0">
                <a:solidFill>
                  <a:srgbClr val="00B050"/>
                </a:solidFill>
              </a:rPr>
              <a:t>er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Kyoto tower.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015935" y="1556792"/>
            <a:ext cx="2647636" cy="2808312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犀川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63688" y="47251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157.7km</a:t>
            </a: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049767" y="1556792"/>
            <a:ext cx="2647636" cy="2808312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天竜川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80112" y="47251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213.0km</a:t>
            </a:r>
            <a:endParaRPr kumimoji="1" lang="ja-JP" altLang="en-US" b="1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95536" y="5661248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The </a:t>
            </a:r>
            <a:r>
              <a:rPr lang="en-US" altLang="ja-JP" sz="2800" dirty="0" err="1" smtClean="0"/>
              <a:t>Tenryu</a:t>
            </a:r>
            <a:r>
              <a:rPr kumimoji="1" lang="en-US" altLang="ja-JP" sz="2800" dirty="0" smtClean="0"/>
              <a:t> river </a:t>
            </a:r>
            <a:r>
              <a:rPr lang="en-US" altLang="ja-JP" sz="2800" dirty="0" smtClean="0"/>
              <a:t>is long</a:t>
            </a:r>
            <a:r>
              <a:rPr lang="en-US" altLang="ja-JP" sz="2800" dirty="0" smtClean="0">
                <a:solidFill>
                  <a:srgbClr val="00B050"/>
                </a:solidFill>
              </a:rPr>
              <a:t>er</a:t>
            </a:r>
            <a:r>
              <a:rPr lang="en-US" altLang="ja-JP" sz="2800" dirty="0" smtClean="0"/>
              <a:t> </a:t>
            </a:r>
            <a:r>
              <a:rPr lang="en-US" altLang="ja-JP" sz="2800" dirty="0" smtClean="0">
                <a:solidFill>
                  <a:srgbClr val="FF0000"/>
                </a:solidFill>
              </a:rPr>
              <a:t>than</a:t>
            </a:r>
            <a:r>
              <a:rPr lang="en-US" altLang="ja-JP" sz="2800" dirty="0" smtClean="0"/>
              <a:t> the </a:t>
            </a:r>
            <a:r>
              <a:rPr lang="en-US" altLang="ja-JP" sz="2800" dirty="0" err="1" smtClean="0"/>
              <a:t>Sai</a:t>
            </a:r>
            <a:r>
              <a:rPr lang="en-US" altLang="ja-JP" sz="2800" dirty="0" smtClean="0"/>
              <a:t> river.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683568" y="558924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生年</a:t>
            </a:r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月日：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1994/3/26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499992" y="5530006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・生年月日：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1991/7/15</a:t>
            </a:r>
          </a:p>
        </p:txBody>
      </p:sp>
      <p:sp>
        <p:nvSpPr>
          <p:cNvPr id="13" name="円/楕円 12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39552" y="6093296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err="1" smtClean="0"/>
              <a:t>Mayu</a:t>
            </a:r>
            <a:r>
              <a:rPr kumimoji="1" lang="en-US" altLang="ja-JP" sz="2400" dirty="0" smtClean="0"/>
              <a:t> </a:t>
            </a:r>
            <a:r>
              <a:rPr lang="en-US" altLang="ja-JP" sz="2400" dirty="0" smtClean="0"/>
              <a:t>is young</a:t>
            </a:r>
            <a:r>
              <a:rPr lang="en-US" altLang="ja-JP" sz="2400" dirty="0" smtClean="0">
                <a:solidFill>
                  <a:srgbClr val="00B050"/>
                </a:solidFill>
              </a:rPr>
              <a:t>er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than</a:t>
            </a:r>
            <a:r>
              <a:rPr lang="en-US" altLang="ja-JP" sz="2400" dirty="0" smtClean="0"/>
              <a:t> Yuki.</a:t>
            </a:r>
            <a:endParaRPr kumimoji="1" lang="ja-JP" altLang="en-US" sz="2400" dirty="0"/>
          </a:p>
        </p:txBody>
      </p:sp>
      <p:sp>
        <p:nvSpPr>
          <p:cNvPr id="21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渡辺　麻友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（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MATANABE </a:t>
            </a:r>
            <a:r>
              <a:rPr lang="en-US" altLang="ja-JP" dirty="0" err="1" smtClean="0">
                <a:latin typeface="AR丸ゴシック体M" pitchFamily="49" charset="-128"/>
                <a:ea typeface="AR丸ゴシック体M" pitchFamily="49" charset="-128"/>
              </a:rPr>
              <a:t>Mayu</a:t>
            </a:r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）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22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柏木　由紀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(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KASHIWAGI Yuki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23" name="コンテンツ プレースホルダ 15" descr="渡辺麻友H25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539552" y="1291455"/>
            <a:ext cx="3528392" cy="3742517"/>
          </a:xfrm>
        </p:spPr>
      </p:pic>
      <p:pic>
        <p:nvPicPr>
          <p:cNvPr id="24" name="コンテンツ プレースホルダ 16" descr="大島優子2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499992" y="1220199"/>
            <a:ext cx="3539479" cy="3754276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中国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63688" y="472514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 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960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万平方キロ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アメリカ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80112" y="4725144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 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966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万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6861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平方キロ</a:t>
            </a:r>
            <a:endParaRPr kumimoji="1" lang="ja-JP" altLang="en-US" b="1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11560" y="5661248"/>
            <a:ext cx="7704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smtClean="0"/>
              <a:t>America is larg</a:t>
            </a:r>
            <a:r>
              <a:rPr lang="en-US" altLang="ja-JP" sz="3200" dirty="0" smtClean="0">
                <a:solidFill>
                  <a:srgbClr val="00B050"/>
                </a:solidFill>
              </a:rPr>
              <a:t>er</a:t>
            </a:r>
            <a:r>
              <a:rPr lang="en-US" altLang="ja-JP" sz="3200" dirty="0" smtClean="0"/>
              <a:t> </a:t>
            </a:r>
            <a:r>
              <a:rPr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lang="en-US" altLang="ja-JP" sz="3200" dirty="0" smtClean="0"/>
              <a:t> China.</a:t>
            </a:r>
            <a:endParaRPr kumimoji="1" lang="ja-JP" altLang="en-US" sz="3200" dirty="0"/>
          </a:p>
        </p:txBody>
      </p:sp>
      <p:pic>
        <p:nvPicPr>
          <p:cNvPr id="1026" name="Picture 2" descr="C:\Users\KASUGA_Hideki\AppData\Local\Microsoft\Windows\Temporary Internet Files\Content.IE5\AEOVMJO9\MC9003644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340768"/>
            <a:ext cx="3312368" cy="2910567"/>
          </a:xfrm>
          <a:prstGeom prst="rect">
            <a:avLst/>
          </a:prstGeom>
          <a:noFill/>
        </p:spPr>
      </p:pic>
      <p:pic>
        <p:nvPicPr>
          <p:cNvPr id="1027" name="Picture 3" descr="C:\Users\KASUGA_Hideki\AppData\Local\Microsoft\Windows\Temporary Internet Files\Content.IE5\KGWD64GY\MC90002434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3356992"/>
            <a:ext cx="1753737" cy="1181433"/>
          </a:xfrm>
          <a:prstGeom prst="rect">
            <a:avLst/>
          </a:prstGeom>
          <a:noFill/>
        </p:spPr>
      </p:pic>
      <p:pic>
        <p:nvPicPr>
          <p:cNvPr id="1028" name="Picture 4" descr="C:\Users\KASUGA_Hideki\AppData\Local\Microsoft\Windows\Temporary Internet Files\Content.IE5\0V1B7LSD\MC90032696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484784"/>
            <a:ext cx="3574243" cy="2376264"/>
          </a:xfrm>
          <a:prstGeom prst="rect">
            <a:avLst/>
          </a:prstGeom>
          <a:noFill/>
        </p:spPr>
      </p:pic>
      <p:pic>
        <p:nvPicPr>
          <p:cNvPr id="1029" name="Picture 5" descr="C:\Users\KASUGA_Hideki\AppData\Local\Microsoft\Windows\Temporary Internet Files\Content.IE5\6X4QIOUH\MC900309844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8144" y="3284984"/>
            <a:ext cx="1827886" cy="1258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015935" y="1556792"/>
            <a:ext cx="2647636" cy="2808312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チーター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63688" y="4725144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・時速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110km</a:t>
            </a: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049767" y="1556792"/>
            <a:ext cx="2647636" cy="2808312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ガゼル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80112" y="4725144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時速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80km</a:t>
            </a:r>
            <a:endParaRPr kumimoji="1" lang="ja-JP" altLang="en-US" b="1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3528" y="5157192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The cheetah is fast</a:t>
            </a:r>
            <a:r>
              <a:rPr lang="en-US" altLang="ja-JP" sz="2800" dirty="0" smtClean="0">
                <a:solidFill>
                  <a:srgbClr val="00B050"/>
                </a:solidFill>
              </a:rPr>
              <a:t>er</a:t>
            </a:r>
            <a:r>
              <a:rPr lang="en-US" altLang="ja-JP" sz="2800" dirty="0" smtClean="0"/>
              <a:t> </a:t>
            </a:r>
            <a:r>
              <a:rPr lang="en-US" altLang="ja-JP" sz="2800" dirty="0" smtClean="0">
                <a:solidFill>
                  <a:srgbClr val="FF0000"/>
                </a:solidFill>
              </a:rPr>
              <a:t>than</a:t>
            </a:r>
            <a:r>
              <a:rPr lang="en-US" altLang="ja-JP" sz="2800" dirty="0" smtClean="0"/>
              <a:t> the gazelle.</a:t>
            </a:r>
            <a:endParaRPr kumimoji="1" lang="ja-JP" altLang="en-US" sz="28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23528" y="5805264"/>
            <a:ext cx="8424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The cheetah runs fast</a:t>
            </a:r>
            <a:r>
              <a:rPr lang="en-US" altLang="ja-JP" sz="2800" dirty="0" smtClean="0">
                <a:solidFill>
                  <a:srgbClr val="00B050"/>
                </a:solidFill>
              </a:rPr>
              <a:t>er</a:t>
            </a:r>
            <a:r>
              <a:rPr lang="en-US" altLang="ja-JP" sz="2800" dirty="0" smtClean="0"/>
              <a:t> </a:t>
            </a:r>
            <a:r>
              <a:rPr lang="en-US" altLang="ja-JP" sz="2800" dirty="0" smtClean="0">
                <a:solidFill>
                  <a:srgbClr val="FF0000"/>
                </a:solidFill>
              </a:rPr>
              <a:t>than</a:t>
            </a:r>
            <a:r>
              <a:rPr lang="en-US" altLang="ja-JP" sz="2800" dirty="0" smtClean="0"/>
              <a:t> the gazelle.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モスクワ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763688" y="4725144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ja-JP" altLang="en-US" b="1" dirty="0" err="1" smtClean="0">
                <a:latin typeface="AR丸ゴシック体M" pitchFamily="49" charset="-128"/>
                <a:ea typeface="AR丸ゴシック体M" pitchFamily="49" charset="-128"/>
              </a:rPr>
              <a:t>ー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9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度</a:t>
            </a:r>
            <a:endParaRPr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札幌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580112" y="47251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kumimoji="1" lang="ja-JP" altLang="en-US" b="1" dirty="0" err="1" smtClean="0">
                <a:latin typeface="AR丸ゴシック体M" pitchFamily="49" charset="-128"/>
                <a:ea typeface="AR丸ゴシック体M" pitchFamily="49" charset="-128"/>
              </a:rPr>
              <a:t>ー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4</a:t>
            </a:r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度</a:t>
            </a:r>
            <a:endParaRPr kumimoji="1" lang="ja-JP" altLang="en-US" b="1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87624" y="5661248"/>
            <a:ext cx="65527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 smtClean="0"/>
              <a:t>Moscow </a:t>
            </a:r>
            <a:r>
              <a:rPr kumimoji="1" lang="en-US" altLang="ja-JP" sz="2800" dirty="0" smtClean="0"/>
              <a:t> </a:t>
            </a:r>
            <a:r>
              <a:rPr lang="en-US" altLang="ja-JP" sz="2800" dirty="0" smtClean="0"/>
              <a:t>is cold</a:t>
            </a:r>
            <a:r>
              <a:rPr lang="en-US" altLang="ja-JP" sz="2800" dirty="0" smtClean="0">
                <a:solidFill>
                  <a:srgbClr val="00B050"/>
                </a:solidFill>
              </a:rPr>
              <a:t>er</a:t>
            </a:r>
            <a:r>
              <a:rPr lang="en-US" altLang="ja-JP" sz="2800" dirty="0" smtClean="0"/>
              <a:t> </a:t>
            </a:r>
            <a:r>
              <a:rPr lang="en-US" altLang="ja-JP" sz="2800" dirty="0" smtClean="0">
                <a:solidFill>
                  <a:srgbClr val="FF0000"/>
                </a:solidFill>
              </a:rPr>
              <a:t>than</a:t>
            </a:r>
            <a:r>
              <a:rPr lang="en-US" altLang="ja-JP" sz="2800" dirty="0" smtClean="0"/>
              <a:t> Sapporo.</a:t>
            </a:r>
            <a:endParaRPr kumimoji="1" lang="ja-JP" altLang="en-US" sz="2800" dirty="0"/>
          </a:p>
        </p:txBody>
      </p:sp>
      <p:pic>
        <p:nvPicPr>
          <p:cNvPr id="2050" name="Picture 2" descr="C:\Users\KASUGA_Hideki\AppData\Local\Microsoft\Windows\Temporary Internet Files\Content.IE5\S28TYT06\MC90041513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124744"/>
            <a:ext cx="2448272" cy="3666298"/>
          </a:xfrm>
          <a:prstGeom prst="rect">
            <a:avLst/>
          </a:prstGeom>
          <a:noFill/>
        </p:spPr>
      </p:pic>
      <p:pic>
        <p:nvPicPr>
          <p:cNvPr id="2051" name="Picture 3" descr="C:\Users\KASUGA_Hideki\AppData\Local\Microsoft\Windows\Temporary Internet Files\Content.IE5\KGWD64GY\MC90005419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412776"/>
            <a:ext cx="3675888" cy="2696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55678" y="1600101"/>
            <a:ext cx="2973303" cy="3153741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鎌倉の大仏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(Buddha of Kamakura</a:t>
            </a:r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）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83568" y="522920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・高さ：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11.3m</a:t>
            </a: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 rot="5400000">
            <a:off x="4346974" y="1709810"/>
            <a:ext cx="3528393" cy="2646294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奈良の大仏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/>
            </a:r>
            <a:b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</a:b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(Buddha of Nara)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499992" y="5301208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・高さ：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14.98m</a:t>
            </a:r>
          </a:p>
        </p:txBody>
      </p:sp>
      <p:sp>
        <p:nvSpPr>
          <p:cNvPr id="11" name="円/楕円 10">
            <a:hlinkClick r:id="rId4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95536" y="5805264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dirty="0" smtClean="0"/>
              <a:t> Buddha of Nara is big</a:t>
            </a:r>
            <a:r>
              <a:rPr lang="en-US" altLang="ja-JP" sz="2400" dirty="0" smtClean="0">
                <a:solidFill>
                  <a:srgbClr val="00B050"/>
                </a:solidFill>
              </a:rPr>
              <a:t>ger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rgbClr val="FF0000"/>
                </a:solidFill>
              </a:rPr>
              <a:t>than</a:t>
            </a:r>
            <a:r>
              <a:rPr lang="en-US" altLang="ja-JP" sz="2400" dirty="0" smtClean="0"/>
              <a:t> Buddha of Kamakura.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6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55576" y="1561859"/>
            <a:ext cx="3045412" cy="3230226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磯野　カツオ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(ISONO </a:t>
            </a:r>
            <a:r>
              <a:rPr lang="en-US" altLang="ja-JP" dirty="0" err="1" smtClean="0">
                <a:latin typeface="AR丸ゴシック体M" pitchFamily="49" charset="-128"/>
                <a:ea typeface="AR丸ゴシック体M" pitchFamily="49" charset="-128"/>
              </a:rPr>
              <a:t>Katsuo</a:t>
            </a:r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）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563196"/>
            <a:ext cx="2900654" cy="3076683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野比のび太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/>
            </a:r>
            <a:b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</a:b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(NOBI </a:t>
            </a:r>
            <a:r>
              <a:rPr lang="en-US" altLang="ja-JP" dirty="0" err="1" smtClean="0">
                <a:latin typeface="AR丸ゴシック体M" pitchFamily="49" charset="-128"/>
                <a:ea typeface="AR丸ゴシック体M" pitchFamily="49" charset="-128"/>
              </a:rPr>
              <a:t>Nobita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0" name="円/楕円 9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331640" y="5589240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err="1" smtClean="0"/>
              <a:t>Katsuo</a:t>
            </a:r>
            <a:r>
              <a:rPr kumimoji="1" lang="en-US" altLang="ja-JP" sz="3200" dirty="0" smtClean="0"/>
              <a:t> is </a:t>
            </a:r>
            <a:r>
              <a:rPr lang="en-US" altLang="ja-JP" sz="3200" dirty="0" smtClean="0"/>
              <a:t>tall</a:t>
            </a:r>
            <a:r>
              <a:rPr kumimoji="1" lang="en-US" altLang="ja-JP" sz="3200" dirty="0" smtClean="0">
                <a:solidFill>
                  <a:srgbClr val="00B050"/>
                </a:solidFill>
              </a:rPr>
              <a:t>er</a:t>
            </a:r>
            <a:r>
              <a:rPr kumimoji="1" lang="en-US" altLang="ja-JP" sz="3200" dirty="0" smtClean="0"/>
              <a:t> </a:t>
            </a:r>
            <a:r>
              <a:rPr kumimoji="1" lang="en-US" altLang="ja-JP" sz="3200" dirty="0" smtClean="0">
                <a:solidFill>
                  <a:srgbClr val="FF0000"/>
                </a:solidFill>
              </a:rPr>
              <a:t>than</a:t>
            </a:r>
            <a:r>
              <a:rPr kumimoji="1" lang="en-US" altLang="ja-JP" sz="3200" dirty="0" smtClean="0"/>
              <a:t> </a:t>
            </a:r>
            <a:r>
              <a:rPr kumimoji="1" lang="en-US" altLang="ja-JP" sz="3200" dirty="0" err="1" smtClean="0"/>
              <a:t>Nobita</a:t>
            </a:r>
            <a:r>
              <a:rPr kumimoji="1"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71600" y="515719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・身長</a:t>
            </a:r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：</a:t>
            </a:r>
            <a:r>
              <a:rPr kumimoji="1"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143cm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88024" y="5229200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・</a:t>
            </a:r>
            <a:r>
              <a:rPr lang="ja-JP" altLang="en-US" b="1" dirty="0" smtClean="0">
                <a:latin typeface="AR丸ゴシック体M" pitchFamily="49" charset="-128"/>
                <a:ea typeface="AR丸ゴシック体M" pitchFamily="49" charset="-128"/>
              </a:rPr>
              <a:t>身長：</a:t>
            </a:r>
            <a:r>
              <a:rPr lang="en-US" altLang="ja-JP" b="1" dirty="0" smtClean="0">
                <a:latin typeface="AR丸ゴシック体M" pitchFamily="49" charset="-128"/>
                <a:ea typeface="AR丸ゴシック体M" pitchFamily="49" charset="-128"/>
              </a:rPr>
              <a:t>140cm</a:t>
            </a:r>
            <a:endParaRPr kumimoji="1" lang="en-US" altLang="ja-JP" b="1" dirty="0" smtClean="0">
              <a:latin typeface="AR丸ゴシック体M" pitchFamily="49" charset="-128"/>
              <a:ea typeface="AR丸ゴシック体M" pitchFamily="49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609719" y="1772816"/>
            <a:ext cx="3454277" cy="2590708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東大寺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572000" y="1772816"/>
            <a:ext cx="3384376" cy="2538282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法隆寺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4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角丸四角形 23"/>
          <p:cNvSpPr/>
          <p:nvPr/>
        </p:nvSpPr>
        <p:spPr>
          <a:xfrm>
            <a:off x="323528" y="3284984"/>
            <a:ext cx="7128792" cy="1368152"/>
          </a:xfrm>
          <a:prstGeom prst="roundRect">
            <a:avLst/>
          </a:prstGeom>
          <a:solidFill>
            <a:srgbClr val="FFFF00">
              <a:alpha val="19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7889875" y="3494927"/>
            <a:ext cx="1254125" cy="1330233"/>
          </a:xfrm>
        </p:spPr>
      </p:pic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1451612"/>
            <a:ext cx="1522413" cy="1614802"/>
          </a:xfrm>
        </p:spPr>
      </p:pic>
      <p:sp>
        <p:nvSpPr>
          <p:cNvPr id="23" name="角丸四角形 22"/>
          <p:cNvSpPr/>
          <p:nvPr/>
        </p:nvSpPr>
        <p:spPr>
          <a:xfrm>
            <a:off x="323528" y="5201816"/>
            <a:ext cx="7776864" cy="1467544"/>
          </a:xfrm>
          <a:prstGeom prst="roundRect">
            <a:avLst/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sp>
        <p:nvSpPr>
          <p:cNvPr id="10" name="円/楕円 9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67744" y="1196752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err="1" smtClean="0"/>
              <a:t>Katsuo</a:t>
            </a:r>
            <a:r>
              <a:rPr kumimoji="1" lang="en-US" altLang="ja-JP" sz="3200" dirty="0" smtClean="0"/>
              <a:t> is </a:t>
            </a:r>
            <a:r>
              <a:rPr lang="en-US" altLang="ja-JP" sz="3200" dirty="0" smtClean="0"/>
              <a:t>tall</a:t>
            </a:r>
            <a:r>
              <a:rPr kumimoji="1"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339752" y="1827402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err="1" smtClean="0"/>
              <a:t>Katsuo</a:t>
            </a:r>
            <a:r>
              <a:rPr kumimoji="1" lang="en-US" altLang="ja-JP" sz="3200" dirty="0" smtClean="0"/>
              <a:t> is </a:t>
            </a:r>
            <a:r>
              <a:rPr lang="en-US" altLang="ja-JP" sz="3200" dirty="0" smtClean="0"/>
              <a:t>tall</a:t>
            </a:r>
            <a:r>
              <a:rPr kumimoji="1" lang="en-US" altLang="ja-JP" sz="3200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er</a:t>
            </a:r>
            <a:r>
              <a:rPr kumimoji="1"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5536" y="3356992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 err="1" smtClean="0"/>
              <a:t>Katsuo</a:t>
            </a:r>
            <a:r>
              <a:rPr kumimoji="1" lang="en-US" altLang="ja-JP" sz="4000" dirty="0" smtClean="0"/>
              <a:t> is </a:t>
            </a:r>
            <a:r>
              <a:rPr lang="en-US" altLang="ja-JP" sz="4000" dirty="0" smtClean="0"/>
              <a:t>tall</a:t>
            </a:r>
            <a:r>
              <a:rPr kumimoji="1" lang="en-US" altLang="ja-JP" sz="4000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er</a:t>
            </a:r>
            <a:r>
              <a:rPr kumimoji="1" lang="en-US" altLang="ja-JP" sz="4000" dirty="0" smtClean="0"/>
              <a:t> </a:t>
            </a:r>
            <a:r>
              <a:rPr kumimoji="1" lang="en-US" altLang="ja-JP" sz="4000" dirty="0" smtClean="0">
                <a:solidFill>
                  <a:srgbClr val="FF0000"/>
                </a:solidFill>
              </a:rPr>
              <a:t>than</a:t>
            </a:r>
            <a:r>
              <a:rPr kumimoji="1" lang="en-US" altLang="ja-JP" sz="4000" dirty="0" smtClean="0"/>
              <a:t> </a:t>
            </a:r>
            <a:r>
              <a:rPr kumimoji="1" lang="en-US" altLang="ja-JP" sz="4000" dirty="0" err="1" smtClean="0"/>
              <a:t>Nobita</a:t>
            </a:r>
            <a:r>
              <a:rPr kumimoji="1" lang="en-US" altLang="ja-JP" sz="4000" dirty="0" smtClean="0"/>
              <a:t>.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1520" y="260648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二つのものを比べる言い方（比較表現）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627784" y="2340169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カツオ君は</a:t>
            </a:r>
            <a:r>
              <a:rPr lang="ja-JP" altLang="en-US" sz="24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より</a:t>
            </a:r>
            <a:r>
              <a:rPr lang="ja-JP" altLang="en-US" sz="2400" b="1" dirty="0" smtClean="0"/>
              <a:t>背が高いんだよ。</a:t>
            </a:r>
            <a:endParaRPr kumimoji="1" lang="ja-JP" altLang="en-US" sz="2400" b="1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00192" y="2780928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誰と比べて？</a:t>
            </a:r>
            <a:endParaRPr kumimoji="1" lang="ja-JP" altLang="en-US" sz="24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11560" y="4077072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カツオ君はのび太君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と比べて</a:t>
            </a:r>
            <a:r>
              <a:rPr lang="ja-JP" altLang="en-US" sz="24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より</a:t>
            </a:r>
            <a:r>
              <a:rPr lang="ja-JP" altLang="en-US" sz="2400" b="1" dirty="0" smtClean="0"/>
              <a:t>背が高いんだよ。</a:t>
            </a:r>
            <a:endParaRPr kumimoji="1" lang="ja-JP" altLang="en-US" sz="2400" b="1" dirty="0"/>
          </a:p>
        </p:txBody>
      </p:sp>
      <p:sp>
        <p:nvSpPr>
          <p:cNvPr id="22" name="正方形/長方形 21"/>
          <p:cNvSpPr/>
          <p:nvPr/>
        </p:nvSpPr>
        <p:spPr>
          <a:xfrm>
            <a:off x="467544" y="5229200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①～よりという意味を加えるために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形容詞　や　副詞　に　</a:t>
            </a:r>
            <a:r>
              <a:rPr lang="en-US" altLang="ja-JP" sz="2000" b="1" dirty="0" err="1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er</a:t>
            </a:r>
            <a:r>
              <a:rPr lang="en-US" altLang="ja-JP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を加えます。比較級と言いう。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148064" y="1268760"/>
            <a:ext cx="2871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カツオ君は背が高い。</a:t>
            </a:r>
            <a:endParaRPr kumimoji="1" lang="ja-JP" altLang="en-US" sz="2400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179512" y="4653136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67544" y="6093296"/>
            <a:ext cx="74888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②だれ（何）と比べてなのかを表すために </a:t>
            </a:r>
            <a:r>
              <a:rPr lang="en-US" altLang="ja-JP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than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を使います。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3" grpId="0" animBg="1"/>
      <p:bldP spid="12" grpId="0"/>
      <p:bldP spid="16" grpId="0"/>
      <p:bldP spid="17" grpId="0"/>
      <p:bldP spid="19" grpId="0"/>
      <p:bldP spid="20" grpId="0"/>
      <p:bldP spid="21" grpId="0"/>
      <p:bldP spid="22" grpId="0"/>
      <p:bldP spid="15" grpId="0"/>
      <p:bldP spid="25" grpId="0"/>
      <p:bldP spid="2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角丸四角形 26"/>
          <p:cNvSpPr/>
          <p:nvPr/>
        </p:nvSpPr>
        <p:spPr>
          <a:xfrm>
            <a:off x="179512" y="5301208"/>
            <a:ext cx="8640960" cy="1296144"/>
          </a:xfrm>
          <a:prstGeom prst="roundRect">
            <a:avLst/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1520" y="35913"/>
            <a:ext cx="3096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比較級の作り方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323528" y="620688"/>
          <a:ext cx="8424936" cy="4608512"/>
        </p:xfrm>
        <a:graphic>
          <a:graphicData uri="http://schemas.openxmlformats.org/drawingml/2006/table">
            <a:tbl>
              <a:tblPr/>
              <a:tblGrid>
                <a:gridCol w="3096344"/>
                <a:gridCol w="2664296"/>
                <a:gridCol w="2664296"/>
              </a:tblGrid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意味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原級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比較級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古い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old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old</a:t>
                      </a: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高い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tall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tall</a:t>
                      </a: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長い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long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long</a:t>
                      </a: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>
                          <a:latin typeface="HG丸ｺﾞｼｯｸM-PRO" pitchFamily="50" charset="-128"/>
                          <a:ea typeface="HG丸ｺﾞｼｯｸM-PRO" pitchFamily="50" charset="-128"/>
                        </a:rPr>
                        <a:t>若い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young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young</a:t>
                      </a: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183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大きい（広さ）</a:t>
                      </a:r>
                      <a:endParaRPr lang="ja-JP" alt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large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large</a:t>
                      </a: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>
                          <a:latin typeface="HG丸ｺﾞｼｯｸM-PRO" pitchFamily="50" charset="-128"/>
                          <a:ea typeface="HG丸ｺﾞｼｯｸM-PRO" pitchFamily="50" charset="-128"/>
                        </a:rPr>
                        <a:t>速い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fast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fast</a:t>
                      </a: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89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>
                          <a:latin typeface="HG丸ｺﾞｼｯｸM-PRO" pitchFamily="50" charset="-128"/>
                          <a:ea typeface="HG丸ｺﾞｼｯｸM-PRO" pitchFamily="50" charset="-128"/>
                        </a:rPr>
                        <a:t>寒い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cold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cold</a:t>
                      </a: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364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ビッグな（大きい）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>
                          <a:latin typeface="HG丸ｺﾞｼｯｸM-PRO" pitchFamily="50" charset="-128"/>
                          <a:ea typeface="HG丸ｺﾞｼｯｸM-PRO" pitchFamily="50" charset="-128"/>
                        </a:rPr>
                        <a:t>big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big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ger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簡単な</a:t>
                      </a:r>
                      <a:endParaRPr lang="ja-JP" alt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latin typeface="HG丸ｺﾞｼｯｸM-PRO" pitchFamily="50" charset="-128"/>
                          <a:ea typeface="HG丸ｺﾞｼｯｸM-PRO" pitchFamily="50" charset="-128"/>
                        </a:rPr>
                        <a:t>easy</a:t>
                      </a:r>
                      <a:endParaRPr lang="en-US" sz="2400" b="1" i="0" u="none" strike="noStrike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b="1" i="0" u="none" strike="noStrike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eas</a:t>
                      </a:r>
                      <a:r>
                        <a:rPr lang="en-US" sz="2400" b="1" i="0" u="none" strike="noStrike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</a:rPr>
                        <a:t>ier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>
          <a:xfrm>
            <a:off x="179512" y="5301208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①比較級（形容詞・副詞）の形は　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｢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形容詞・副詞　＋　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er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｣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が基本。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635896" y="1124744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3635896" y="1556792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>
          <a:xfrm>
            <a:off x="3707904" y="2060848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/>
          <p:cNvSpPr/>
          <p:nvPr/>
        </p:nvSpPr>
        <p:spPr>
          <a:xfrm>
            <a:off x="3635896" y="2492896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3563888" y="2924944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3707904" y="3429000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3779912" y="3861048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/>
          <p:cNvSpPr/>
          <p:nvPr/>
        </p:nvSpPr>
        <p:spPr>
          <a:xfrm>
            <a:off x="3707904" y="4293096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3707904" y="4797152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正方形/長方形 23"/>
          <p:cNvSpPr/>
          <p:nvPr/>
        </p:nvSpPr>
        <p:spPr>
          <a:xfrm>
            <a:off x="179512" y="5589240"/>
            <a:ext cx="74888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②最後が 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e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で終わるものは、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r </a:t>
            </a:r>
            <a:r>
              <a:rPr lang="ja-JP" altLang="en-US" sz="2000" b="1" dirty="0" err="1" smtClean="0">
                <a:latin typeface="HG丸ｺﾞｼｯｸM-PRO" pitchFamily="50" charset="-128"/>
                <a:ea typeface="HG丸ｺﾞｼｯｸM-PRO" pitchFamily="50" charset="-128"/>
              </a:rPr>
              <a:t>だけ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付けます。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179512" y="5909210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③短母音＋子音は最後の文字を重ねます。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big  hot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2000" b="1" dirty="0" err="1" smtClean="0">
                <a:latin typeface="HG丸ｺﾞｼｯｸM-PRO" pitchFamily="50" charset="-128"/>
                <a:ea typeface="HG丸ｺﾞｼｯｸM-PRO" pitchFamily="50" charset="-128"/>
              </a:rPr>
              <a:t>だけ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覚えれば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OK</a:t>
            </a:r>
            <a:r>
              <a:rPr lang="ja-JP" altLang="en-US" sz="2000" b="1" dirty="0" err="1" smtClean="0">
                <a:latin typeface="HG丸ｺﾞｼｯｸM-PRO" pitchFamily="50" charset="-128"/>
                <a:ea typeface="HG丸ｺﾞｼｯｸM-PRO" pitchFamily="50" charset="-128"/>
              </a:rPr>
              <a:t>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79512" y="6197242"/>
            <a:ext cx="8280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④短母音＋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y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のものは、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y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 </a:t>
            </a:r>
            <a:r>
              <a:rPr lang="en-US" altLang="ja-JP" sz="2000" b="1" dirty="0" err="1" smtClean="0">
                <a:latin typeface="HG丸ｺﾞｼｯｸM-PRO" pitchFamily="50" charset="-128"/>
                <a:ea typeface="HG丸ｺﾞｼｯｸM-PRO" pitchFamily="50" charset="-128"/>
              </a:rPr>
              <a:t>i</a:t>
            </a:r>
            <a:r>
              <a:rPr lang="en-US" altLang="ja-JP" sz="2000" b="1" dirty="0" smtClean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に変えて、　＋　</a:t>
            </a:r>
            <a:r>
              <a:rPr lang="en-US" altLang="ja-JP" sz="2000" b="1" dirty="0" err="1" smtClean="0">
                <a:latin typeface="HG丸ｺﾞｼｯｸM-PRO" pitchFamily="50" charset="-128"/>
                <a:ea typeface="HG丸ｺﾞｼｯｸM-PRO" pitchFamily="50" charset="-128"/>
              </a:rPr>
              <a:t>er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です。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6444208" y="1124744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6444208" y="1556792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6300192" y="2060848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正方形/長方形 30"/>
          <p:cNvSpPr/>
          <p:nvPr/>
        </p:nvSpPr>
        <p:spPr>
          <a:xfrm>
            <a:off x="6300192" y="2492896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/>
          <p:cNvSpPr/>
          <p:nvPr/>
        </p:nvSpPr>
        <p:spPr>
          <a:xfrm>
            <a:off x="6300192" y="2924944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正方形/長方形 32"/>
          <p:cNvSpPr/>
          <p:nvPr/>
        </p:nvSpPr>
        <p:spPr>
          <a:xfrm>
            <a:off x="6300192" y="3429000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正方形/長方形 33"/>
          <p:cNvSpPr/>
          <p:nvPr/>
        </p:nvSpPr>
        <p:spPr>
          <a:xfrm>
            <a:off x="6300192" y="3861048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正方形/長方形 34"/>
          <p:cNvSpPr/>
          <p:nvPr/>
        </p:nvSpPr>
        <p:spPr>
          <a:xfrm>
            <a:off x="6372200" y="4293096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6444208" y="4797152"/>
            <a:ext cx="20882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/>
      <p:bldP spid="5" grpId="0" animBg="1"/>
      <p:bldP spid="7" grpId="0" animBg="1"/>
      <p:bldP spid="9" grpId="0" animBg="1"/>
      <p:bldP spid="11" grpId="0" animBg="1"/>
      <p:bldP spid="13" grpId="0" animBg="1"/>
      <p:bldP spid="15" grpId="0" animBg="1"/>
      <p:bldP spid="17" grpId="0" animBg="1"/>
      <p:bldP spid="19" grpId="0" animBg="1"/>
      <p:bldP spid="21" grpId="0" animBg="1"/>
      <p:bldP spid="24" grpId="0"/>
      <p:bldP spid="25" grpId="0"/>
      <p:bldP spid="26" grpId="0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角丸四角形 23"/>
          <p:cNvSpPr/>
          <p:nvPr/>
        </p:nvSpPr>
        <p:spPr>
          <a:xfrm>
            <a:off x="323528" y="3284984"/>
            <a:ext cx="7128792" cy="1368152"/>
          </a:xfrm>
          <a:prstGeom prst="roundRect">
            <a:avLst/>
          </a:prstGeom>
          <a:solidFill>
            <a:srgbClr val="FFFF00">
              <a:alpha val="19000"/>
            </a:srgbClr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7889875" y="3494927"/>
            <a:ext cx="1254125" cy="1330233"/>
          </a:xfrm>
        </p:spPr>
      </p:pic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0" y="1451612"/>
            <a:ext cx="1522413" cy="1614802"/>
          </a:xfrm>
        </p:spPr>
      </p:pic>
      <p:sp>
        <p:nvSpPr>
          <p:cNvPr id="23" name="角丸四角形 22"/>
          <p:cNvSpPr/>
          <p:nvPr/>
        </p:nvSpPr>
        <p:spPr>
          <a:xfrm>
            <a:off x="323528" y="5201816"/>
            <a:ext cx="7776864" cy="1467544"/>
          </a:xfrm>
          <a:prstGeom prst="roundRect">
            <a:avLst/>
          </a:prstGeom>
          <a:solidFill>
            <a:schemeClr val="accent2">
              <a:lumMod val="60000"/>
              <a:lumOff val="40000"/>
              <a:alpha val="19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dirty="0" smtClean="0"/>
          </a:p>
          <a:p>
            <a:pPr algn="ctr"/>
            <a:endParaRPr lang="en-US" altLang="ja-JP" dirty="0" smtClean="0"/>
          </a:p>
          <a:p>
            <a:pPr algn="ctr"/>
            <a:endParaRPr kumimoji="1" lang="en-US" altLang="ja-JP" dirty="0" smtClean="0"/>
          </a:p>
          <a:p>
            <a:pPr algn="ctr"/>
            <a:endParaRPr lang="en-US" altLang="ja-JP" smtClean="0"/>
          </a:p>
          <a:p>
            <a:pPr algn="ctr"/>
            <a:endParaRPr kumimoji="1" lang="ja-JP" altLang="en-US"/>
          </a:p>
        </p:txBody>
      </p:sp>
      <p:sp>
        <p:nvSpPr>
          <p:cNvPr id="10" name="円/楕円 9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67744" y="1196752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err="1" smtClean="0"/>
              <a:t>Katsuo</a:t>
            </a:r>
            <a:r>
              <a:rPr kumimoji="1" lang="en-US" altLang="ja-JP" sz="3200" dirty="0" smtClean="0"/>
              <a:t> is </a:t>
            </a:r>
            <a:r>
              <a:rPr lang="en-US" altLang="ja-JP" sz="3200" dirty="0" smtClean="0"/>
              <a:t>tall</a:t>
            </a:r>
            <a:r>
              <a:rPr kumimoji="1"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339752" y="1827402"/>
            <a:ext cx="40324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3200" dirty="0" err="1" smtClean="0"/>
              <a:t>Katsuo</a:t>
            </a:r>
            <a:r>
              <a:rPr kumimoji="1" lang="en-US" altLang="ja-JP" sz="3200" dirty="0" smtClean="0"/>
              <a:t> is </a:t>
            </a:r>
            <a:r>
              <a:rPr lang="en-US" altLang="ja-JP" sz="3200" dirty="0" smtClean="0"/>
              <a:t>tall</a:t>
            </a:r>
            <a:r>
              <a:rPr kumimoji="1" lang="en-US" altLang="ja-JP" sz="3200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er</a:t>
            </a:r>
            <a:r>
              <a:rPr kumimoji="1" lang="en-US" altLang="ja-JP" sz="3200" dirty="0" smtClean="0"/>
              <a:t>.</a:t>
            </a:r>
            <a:endParaRPr kumimoji="1" lang="ja-JP" altLang="en-US" sz="32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95536" y="3356992"/>
            <a:ext cx="7920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dirty="0" err="1" smtClean="0"/>
              <a:t>Katsuo</a:t>
            </a:r>
            <a:r>
              <a:rPr kumimoji="1" lang="en-US" altLang="ja-JP" sz="4000" dirty="0" smtClean="0"/>
              <a:t> is </a:t>
            </a:r>
            <a:r>
              <a:rPr lang="en-US" altLang="ja-JP" sz="4000" dirty="0" smtClean="0"/>
              <a:t>tall</a:t>
            </a:r>
            <a:r>
              <a:rPr kumimoji="1" lang="en-US" altLang="ja-JP" sz="4000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er</a:t>
            </a:r>
            <a:r>
              <a:rPr kumimoji="1" lang="en-US" altLang="ja-JP" sz="4000" dirty="0" smtClean="0"/>
              <a:t> </a:t>
            </a:r>
            <a:r>
              <a:rPr kumimoji="1" lang="en-US" altLang="ja-JP" sz="4000" dirty="0" smtClean="0">
                <a:solidFill>
                  <a:srgbClr val="FF0000"/>
                </a:solidFill>
              </a:rPr>
              <a:t>than</a:t>
            </a:r>
            <a:r>
              <a:rPr kumimoji="1" lang="en-US" altLang="ja-JP" sz="4000" dirty="0" smtClean="0"/>
              <a:t> </a:t>
            </a:r>
            <a:r>
              <a:rPr kumimoji="1" lang="en-US" altLang="ja-JP" sz="4000" dirty="0" err="1" smtClean="0"/>
              <a:t>Nobita</a:t>
            </a:r>
            <a:r>
              <a:rPr kumimoji="1" lang="en-US" altLang="ja-JP" sz="4000" dirty="0" smtClean="0"/>
              <a:t>.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251520" y="260648"/>
            <a:ext cx="7848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latin typeface="HG丸ｺﾞｼｯｸM-PRO" pitchFamily="50" charset="-128"/>
                <a:ea typeface="HG丸ｺﾞｼｯｸM-PRO" pitchFamily="50" charset="-128"/>
              </a:rPr>
              <a:t>二つのものを比べる言い方（比較表現）</a:t>
            </a:r>
            <a:endParaRPr kumimoji="1" lang="ja-JP" altLang="en-US" sz="32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2627784" y="2340169"/>
            <a:ext cx="43924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カツオ君は</a:t>
            </a:r>
            <a:r>
              <a:rPr lang="ja-JP" altLang="en-US" sz="24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より</a:t>
            </a:r>
            <a:r>
              <a:rPr lang="ja-JP" altLang="en-US" sz="2400" b="1" dirty="0" smtClean="0"/>
              <a:t>背が高いんだよ。</a:t>
            </a:r>
            <a:endParaRPr kumimoji="1" lang="ja-JP" altLang="en-US" sz="2400" b="1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00192" y="2780928"/>
            <a:ext cx="20162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 smtClean="0"/>
              <a:t>誰と比べて？</a:t>
            </a:r>
            <a:endParaRPr kumimoji="1" lang="ja-JP" altLang="en-US" sz="24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11560" y="4077072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カツオ君はのび太君</a:t>
            </a:r>
            <a:r>
              <a:rPr lang="ja-JP" altLang="en-US" sz="2400" b="1" dirty="0" smtClean="0">
                <a:solidFill>
                  <a:srgbClr val="FF0000"/>
                </a:solidFill>
              </a:rPr>
              <a:t>と比べて</a:t>
            </a:r>
            <a:r>
              <a:rPr lang="ja-JP" altLang="en-US" sz="2400" b="1" dirty="0" smtClean="0">
                <a:ln>
                  <a:solidFill>
                    <a:srgbClr val="00B050"/>
                  </a:solidFill>
                </a:ln>
                <a:solidFill>
                  <a:srgbClr val="00B050"/>
                </a:solidFill>
              </a:rPr>
              <a:t>より</a:t>
            </a:r>
            <a:r>
              <a:rPr lang="ja-JP" altLang="en-US" sz="2400" b="1" dirty="0" smtClean="0"/>
              <a:t>背が高いんだよ。</a:t>
            </a:r>
            <a:endParaRPr kumimoji="1" lang="ja-JP" altLang="en-US" sz="2400" b="1" dirty="0"/>
          </a:p>
        </p:txBody>
      </p:sp>
      <p:sp>
        <p:nvSpPr>
          <p:cNvPr id="22" name="正方形/長方形 21"/>
          <p:cNvSpPr/>
          <p:nvPr/>
        </p:nvSpPr>
        <p:spPr>
          <a:xfrm>
            <a:off x="467544" y="5229200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①～よりという意味を加えるために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　形容詞　や　副詞　に　</a:t>
            </a:r>
            <a:r>
              <a:rPr lang="en-US" altLang="ja-JP" sz="2000" b="1" dirty="0" err="1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er</a:t>
            </a:r>
            <a:r>
              <a:rPr lang="en-US" altLang="ja-JP" sz="2000" b="1" dirty="0" smtClean="0">
                <a:solidFill>
                  <a:srgbClr val="00B050"/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を加えます。比較級と言いう。</a:t>
            </a:r>
            <a:endParaRPr lang="en-US" altLang="ja-JP" sz="2000" b="1" dirty="0" smtClean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148064" y="1268760"/>
            <a:ext cx="2871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/>
              <a:t>カツオ君は背が高い。</a:t>
            </a:r>
            <a:endParaRPr kumimoji="1" lang="ja-JP" altLang="en-US" sz="2400" b="1" dirty="0"/>
          </a:p>
        </p:txBody>
      </p:sp>
      <p:sp>
        <p:nvSpPr>
          <p:cNvPr id="25" name="正方形/長方形 24"/>
          <p:cNvSpPr/>
          <p:nvPr/>
        </p:nvSpPr>
        <p:spPr>
          <a:xfrm>
            <a:off x="179512" y="4653136"/>
            <a:ext cx="165618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600" b="1" dirty="0" smtClean="0">
                <a:ln w="17780" cmpd="sng">
                  <a:noFill/>
                  <a:prstDash val="solid"/>
                  <a:miter lim="800000"/>
                </a:ln>
                <a:latin typeface="Century Schoolbook" pitchFamily="18" charset="0"/>
                <a:ea typeface="ＭＳ ゴシック" pitchFamily="49" charset="-128"/>
              </a:rPr>
              <a:t>Point</a:t>
            </a:r>
            <a:endParaRPr lang="ja-JP" altLang="en-US" sz="3600" b="1" cap="none" spc="0" dirty="0">
              <a:ln w="17780" cmpd="sng">
                <a:noFill/>
                <a:prstDash val="solid"/>
                <a:miter lim="800000"/>
              </a:ln>
              <a:latin typeface="Century Schoolbook" pitchFamily="18" charset="0"/>
              <a:ea typeface="ＭＳ ゴシック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467544" y="6093296"/>
            <a:ext cx="74888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②だれ（何）と比べてなのかを表すために </a:t>
            </a:r>
            <a:r>
              <a:rPr lang="en-US" altLang="ja-JP" sz="2000" b="1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than </a:t>
            </a:r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</a:rPr>
              <a:t>を使います。</a:t>
            </a:r>
            <a:endParaRPr lang="ja-JP" altLang="en-US" sz="20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115616" y="1485496"/>
            <a:ext cx="2646294" cy="2806887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東京タワー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4860032" y="1550142"/>
            <a:ext cx="2592288" cy="2749604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京都タワー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015935" y="1556792"/>
            <a:ext cx="2647636" cy="2808312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犀川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049767" y="1556792"/>
            <a:ext cx="2647636" cy="2808312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天竜川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渡辺　麻友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（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MATANABE </a:t>
            </a:r>
            <a:r>
              <a:rPr lang="en-US" altLang="ja-JP" dirty="0" err="1" smtClean="0">
                <a:latin typeface="AR丸ゴシック体M" pitchFamily="49" charset="-128"/>
                <a:ea typeface="AR丸ゴシック体M" pitchFamily="49" charset="-128"/>
              </a:rPr>
              <a:t>Mayu</a:t>
            </a:r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）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7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柏木　由紀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(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KASHIWAGI Yuki</a:t>
            </a:r>
            <a:r>
              <a:rPr kumimoji="1" lang="en-US" altLang="ja-JP" dirty="0" smtClean="0">
                <a:latin typeface="AR丸ゴシック体M" pitchFamily="49" charset="-128"/>
                <a:ea typeface="AR丸ゴシック体M" pitchFamily="49" charset="-128"/>
              </a:rPr>
              <a:t>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3" name="円/楕円 12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6" name="コンテンツ プレースホルダ 15" descr="渡辺麻友H25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611560" y="1867519"/>
            <a:ext cx="3528392" cy="3742517"/>
          </a:xfrm>
        </p:spPr>
      </p:pic>
      <p:pic>
        <p:nvPicPr>
          <p:cNvPr id="17" name="コンテンツ プレースホルダ 16" descr="大島優子2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499992" y="1796263"/>
            <a:ext cx="3539479" cy="375427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中国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アメリカ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C:\Users\KASUGA_Hideki\AppData\Local\Microsoft\Windows\Temporary Internet Files\Content.IE5\AEOVMJO9\MC90036447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1340768"/>
            <a:ext cx="3312368" cy="2910567"/>
          </a:xfrm>
          <a:prstGeom prst="rect">
            <a:avLst/>
          </a:prstGeom>
          <a:noFill/>
        </p:spPr>
      </p:pic>
      <p:pic>
        <p:nvPicPr>
          <p:cNvPr id="1027" name="Picture 3" descr="C:\Users\KASUGA_Hideki\AppData\Local\Microsoft\Windows\Temporary Internet Files\Content.IE5\KGWD64GY\MC90002434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3356992"/>
            <a:ext cx="1753737" cy="1181433"/>
          </a:xfrm>
          <a:prstGeom prst="rect">
            <a:avLst/>
          </a:prstGeom>
          <a:noFill/>
        </p:spPr>
      </p:pic>
      <p:pic>
        <p:nvPicPr>
          <p:cNvPr id="1028" name="Picture 4" descr="C:\Users\KASUGA_Hideki\AppData\Local\Microsoft\Windows\Temporary Internet Files\Content.IE5\0V1B7LSD\MC900326960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0" y="1484784"/>
            <a:ext cx="3574243" cy="2376264"/>
          </a:xfrm>
          <a:prstGeom prst="rect">
            <a:avLst/>
          </a:prstGeom>
          <a:noFill/>
        </p:spPr>
      </p:pic>
      <p:pic>
        <p:nvPicPr>
          <p:cNvPr id="1029" name="Picture 5" descr="C:\Users\KASUGA_Hideki\AppData\Local\Microsoft\Windows\Temporary Internet Files\Content.IE5\6X4QIOUH\MC900309844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868144" y="3284984"/>
            <a:ext cx="1827886" cy="12582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1015935" y="1556792"/>
            <a:ext cx="2647636" cy="2808312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チーター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2" cstate="print"/>
          <a:stretch>
            <a:fillRect/>
          </a:stretch>
        </p:blipFill>
        <p:spPr>
          <a:xfrm>
            <a:off x="5049767" y="1556792"/>
            <a:ext cx="2647636" cy="2808312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ガゼル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3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モスクワ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572000" y="332656"/>
            <a:ext cx="3657600" cy="658368"/>
          </a:xfrm>
        </p:spPr>
        <p:txBody>
          <a:bodyPr/>
          <a:lstStyle/>
          <a:p>
            <a:pPr algn="ctr"/>
            <a:r>
              <a:rPr kumimoji="1" lang="ja-JP" altLang="en-US" dirty="0" smtClean="0">
                <a:latin typeface="AR丸ゴシック体M" pitchFamily="49" charset="-128"/>
                <a:ea typeface="AR丸ゴシック体M" pitchFamily="49" charset="-128"/>
              </a:rPr>
              <a:t>札幌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8" name="円/楕円 7">
            <a:hlinkClick r:id="rId2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0" name="Picture 2" descr="C:\Users\KASUGA_Hideki\AppData\Local\Microsoft\Windows\Temporary Internet Files\Content.IE5\S28TYT06\MC90041513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1124744"/>
            <a:ext cx="2448272" cy="3666298"/>
          </a:xfrm>
          <a:prstGeom prst="rect">
            <a:avLst/>
          </a:prstGeom>
          <a:noFill/>
        </p:spPr>
      </p:pic>
      <p:pic>
        <p:nvPicPr>
          <p:cNvPr id="2051" name="Picture 3" descr="C:\Users\KASUGA_Hideki\AppData\Local\Microsoft\Windows\Temporary Internet Files\Content.IE5\KGWD64GY\MC900054197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412776"/>
            <a:ext cx="3675888" cy="2696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コンテンツ プレースホルダ 8" descr="前田敦子.jpg"/>
          <p:cNvPicPr>
            <a:picLocks noGrp="1" noChangeAspect="1"/>
          </p:cNvPicPr>
          <p:nvPr>
            <p:ph sz="quarter" idx="2"/>
          </p:nvPr>
        </p:nvPicPr>
        <p:blipFill>
          <a:blip r:embed="rId2" cstate="print"/>
          <a:stretch>
            <a:fillRect/>
          </a:stretch>
        </p:blipFill>
        <p:spPr>
          <a:xfrm>
            <a:off x="755678" y="1600101"/>
            <a:ext cx="2973303" cy="3153741"/>
          </a:xfrm>
        </p:spPr>
      </p:pic>
      <p:sp>
        <p:nvSpPr>
          <p:cNvPr id="5" name="テキスト プレースホルダ 4"/>
          <p:cNvSpPr>
            <a:spLocks noGrp="1"/>
          </p:cNvSpPr>
          <p:nvPr>
            <p:ph type="body" sz="quarter" idx="1"/>
          </p:nvPr>
        </p:nvSpPr>
        <p:spPr>
          <a:xfrm>
            <a:off x="467544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鎌倉の大仏</a:t>
            </a:r>
            <a:endParaRPr lang="en-US" altLang="ja-JP" dirty="0" smtClean="0">
              <a:latin typeface="AR丸ゴシック体M" pitchFamily="49" charset="-128"/>
              <a:ea typeface="AR丸ゴシック体M" pitchFamily="49" charset="-128"/>
            </a:endParaRPr>
          </a:p>
          <a:p>
            <a:pPr algn="ctr"/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(Buddha of Kamakura</a:t>
            </a:r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）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pic>
        <p:nvPicPr>
          <p:cNvPr id="14" name="コンテンツ プレースホルダ 10" descr="大島優子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 rot="5400000">
            <a:off x="4380277" y="1964539"/>
            <a:ext cx="3261971" cy="2446478"/>
          </a:xfrm>
        </p:spPr>
      </p:pic>
      <p:sp>
        <p:nvSpPr>
          <p:cNvPr id="15" name="テキスト プレースホルダ 6"/>
          <p:cNvSpPr>
            <a:spLocks noGrp="1"/>
          </p:cNvSpPr>
          <p:nvPr>
            <p:ph type="body" sz="quarter" idx="3"/>
          </p:nvPr>
        </p:nvSpPr>
        <p:spPr>
          <a:xfrm>
            <a:off x="4355976" y="332656"/>
            <a:ext cx="3657600" cy="658368"/>
          </a:xfrm>
        </p:spPr>
        <p:txBody>
          <a:bodyPr/>
          <a:lstStyle/>
          <a:p>
            <a:pPr algn="ctr"/>
            <a:r>
              <a:rPr lang="ja-JP" altLang="en-US" dirty="0" smtClean="0">
                <a:latin typeface="AR丸ゴシック体M" pitchFamily="49" charset="-128"/>
                <a:ea typeface="AR丸ゴシック体M" pitchFamily="49" charset="-128"/>
              </a:rPr>
              <a:t>奈良の大仏</a:t>
            </a: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/>
            </a:r>
            <a:b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</a:br>
            <a:r>
              <a:rPr lang="en-US" altLang="ja-JP" dirty="0" smtClean="0">
                <a:latin typeface="AR丸ゴシック体M" pitchFamily="49" charset="-128"/>
                <a:ea typeface="AR丸ゴシック体M" pitchFamily="49" charset="-128"/>
              </a:rPr>
              <a:t>(Buddha of Nara)</a:t>
            </a:r>
            <a:endParaRPr kumimoji="1" lang="ja-JP" altLang="en-US" dirty="0">
              <a:latin typeface="AR丸ゴシック体M" pitchFamily="49" charset="-128"/>
              <a:ea typeface="AR丸ゴシック体M" pitchFamily="49" charset="-128"/>
            </a:endParaRPr>
          </a:p>
        </p:txBody>
      </p:sp>
      <p:sp>
        <p:nvSpPr>
          <p:cNvPr id="11" name="円/楕円 10">
            <a:hlinkClick r:id="rId4" action="ppaction://hlinksldjump"/>
          </p:cNvPr>
          <p:cNvSpPr/>
          <p:nvPr/>
        </p:nvSpPr>
        <p:spPr>
          <a:xfrm>
            <a:off x="8172400" y="5733256"/>
            <a:ext cx="504056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706</TotalTime>
  <Words>486</Words>
  <Application>Microsoft Office PowerPoint</Application>
  <PresentationFormat>画面に合わせる (4:3)</PresentationFormat>
  <Paragraphs>148</Paragraphs>
  <Slides>22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22</vt:i4>
      </vt:variant>
    </vt:vector>
  </HeadingPairs>
  <TitlesOfParts>
    <vt:vector size="24" baseType="lpstr">
      <vt:lpstr>スパイス</vt:lpstr>
      <vt:lpstr>Office テーマ</vt:lpstr>
      <vt:lpstr>2つのものを比べてみよう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  <vt:lpstr>スライド 9</vt:lpstr>
      <vt:lpstr>二つのものを比べてみよう</vt:lpstr>
      <vt:lpstr>スライド 11</vt:lpstr>
      <vt:lpstr>スライド 12</vt:lpstr>
      <vt:lpstr>スライド 13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KASUGA_Hideki</dc:creator>
  <cp:lastModifiedBy>春日秀紀</cp:lastModifiedBy>
  <cp:revision>78</cp:revision>
  <dcterms:created xsi:type="dcterms:W3CDTF">2011-01-23T10:58:06Z</dcterms:created>
  <dcterms:modified xsi:type="dcterms:W3CDTF">2015-02-03T20:28:27Z</dcterms:modified>
</cp:coreProperties>
</file>