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5" r:id="rId3"/>
    <p:sldId id="276" r:id="rId4"/>
    <p:sldId id="282" r:id="rId5"/>
    <p:sldId id="309" r:id="rId6"/>
    <p:sldId id="310" r:id="rId7"/>
    <p:sldId id="283" r:id="rId8"/>
    <p:sldId id="270" r:id="rId9"/>
    <p:sldId id="261" r:id="rId10"/>
    <p:sldId id="315" r:id="rId11"/>
    <p:sldId id="316" r:id="rId12"/>
    <p:sldId id="312" r:id="rId13"/>
    <p:sldId id="313" r:id="rId14"/>
    <p:sldId id="318" r:id="rId15"/>
    <p:sldId id="317" r:id="rId16"/>
    <p:sldId id="314" r:id="rId17"/>
    <p:sldId id="319" r:id="rId18"/>
    <p:sldId id="320" r:id="rId19"/>
    <p:sldId id="321" r:id="rId20"/>
    <p:sldId id="322" r:id="rId21"/>
  </p:sldIdLst>
  <p:sldSz cx="9144000" cy="6858000" type="screen4x3"/>
  <p:notesSz cx="10017125"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7212" autoAdjust="0"/>
  </p:normalViewPr>
  <p:slideViewPr>
    <p:cSldViewPr>
      <p:cViewPr varScale="1">
        <p:scale>
          <a:sx n="65" d="100"/>
          <a:sy n="65" d="100"/>
        </p:scale>
        <p:origin x="190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0754"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053" y="1"/>
            <a:ext cx="4340754" cy="345604"/>
          </a:xfrm>
          <a:prstGeom prst="rect">
            <a:avLst/>
          </a:prstGeom>
        </p:spPr>
        <p:txBody>
          <a:bodyPr vert="horz" lIns="96616" tIns="48308" rIns="96616" bIns="48308" rtlCol="0"/>
          <a:lstStyle>
            <a:lvl1pPr algn="r">
              <a:defRPr sz="1300"/>
            </a:lvl1pPr>
          </a:lstStyle>
          <a:p>
            <a:fld id="{FBED6422-E3DE-4DB9-B654-F86FDBC637E0}" type="datetimeFigureOut">
              <a:rPr kumimoji="1" lang="ja-JP" altLang="en-US" smtClean="0"/>
              <a:t>2015/6/15</a:t>
            </a:fld>
            <a:endParaRPr kumimoji="1" lang="ja-JP" altLang="en-US"/>
          </a:p>
        </p:txBody>
      </p:sp>
      <p:sp>
        <p:nvSpPr>
          <p:cNvPr id="4" name="フッター プレースホルダー 3"/>
          <p:cNvSpPr>
            <a:spLocks noGrp="1"/>
          </p:cNvSpPr>
          <p:nvPr>
            <p:ph type="ftr" sz="quarter" idx="2"/>
          </p:nvPr>
        </p:nvSpPr>
        <p:spPr>
          <a:xfrm>
            <a:off x="0" y="6542561"/>
            <a:ext cx="4340754" cy="345603"/>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053" y="6542561"/>
            <a:ext cx="4340754" cy="345603"/>
          </a:xfrm>
          <a:prstGeom prst="rect">
            <a:avLst/>
          </a:prstGeom>
        </p:spPr>
        <p:txBody>
          <a:bodyPr vert="horz" lIns="96616" tIns="48308" rIns="96616" bIns="48308" rtlCol="0" anchor="b"/>
          <a:lstStyle>
            <a:lvl1pPr algn="r">
              <a:defRPr sz="1300"/>
            </a:lvl1pPr>
          </a:lstStyle>
          <a:p>
            <a:fld id="{43714613-B1EC-444B-B278-CF68AEB49621}" type="slidenum">
              <a:rPr kumimoji="1" lang="ja-JP" altLang="en-US" smtClean="0"/>
              <a:t>‹#›</a:t>
            </a:fld>
            <a:endParaRPr kumimoji="1" lang="ja-JP" altLang="en-US"/>
          </a:p>
        </p:txBody>
      </p:sp>
    </p:spTree>
    <p:extLst>
      <p:ext uri="{BB962C8B-B14F-4D97-AF65-F5344CB8AC3E}">
        <p14:creationId xmlns:p14="http://schemas.microsoft.com/office/powerpoint/2010/main" val="370827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0754"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 2"/>
          <p:cNvSpPr>
            <a:spLocks noGrp="1"/>
          </p:cNvSpPr>
          <p:nvPr>
            <p:ph type="dt" idx="1"/>
          </p:nvPr>
        </p:nvSpPr>
        <p:spPr>
          <a:xfrm>
            <a:off x="5674053" y="0"/>
            <a:ext cx="4340754" cy="344408"/>
          </a:xfrm>
          <a:prstGeom prst="rect">
            <a:avLst/>
          </a:prstGeom>
        </p:spPr>
        <p:txBody>
          <a:bodyPr vert="horz" lIns="96616" tIns="48308" rIns="96616" bIns="48308" rtlCol="0"/>
          <a:lstStyle>
            <a:lvl1pPr algn="r">
              <a:defRPr sz="1300"/>
            </a:lvl1pPr>
          </a:lstStyle>
          <a:p>
            <a:fld id="{BAA8D7F7-E7AA-4562-AE46-6194B8D67BF5}" type="datetimeFigureOut">
              <a:rPr kumimoji="1" lang="ja-JP" altLang="en-US" smtClean="0"/>
              <a:pPr/>
              <a:t>2015/6/15</a:t>
            </a:fld>
            <a:endParaRPr kumimoji="1" lang="ja-JP" altLang="en-US"/>
          </a:p>
        </p:txBody>
      </p:sp>
      <p:sp>
        <p:nvSpPr>
          <p:cNvPr id="4" name="スライド イメージ プレースホルダ 3"/>
          <p:cNvSpPr>
            <a:spLocks noGrp="1" noRot="1" noChangeAspect="1"/>
          </p:cNvSpPr>
          <p:nvPr>
            <p:ph type="sldImg" idx="2"/>
          </p:nvPr>
        </p:nvSpPr>
        <p:spPr>
          <a:xfrm>
            <a:off x="3286125" y="515938"/>
            <a:ext cx="3446463" cy="2584450"/>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 4"/>
          <p:cNvSpPr>
            <a:spLocks noGrp="1"/>
          </p:cNvSpPr>
          <p:nvPr>
            <p:ph type="body" sz="quarter" idx="3"/>
          </p:nvPr>
        </p:nvSpPr>
        <p:spPr>
          <a:xfrm>
            <a:off x="1001713" y="3271879"/>
            <a:ext cx="8013700" cy="3099673"/>
          </a:xfrm>
          <a:prstGeom prst="rect">
            <a:avLst/>
          </a:prstGeom>
        </p:spPr>
        <p:txBody>
          <a:bodyPr vert="horz" lIns="96616" tIns="48308" rIns="96616" bIns="483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42560"/>
            <a:ext cx="4340754"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053" y="6542560"/>
            <a:ext cx="4340754" cy="344408"/>
          </a:xfrm>
          <a:prstGeom prst="rect">
            <a:avLst/>
          </a:prstGeom>
        </p:spPr>
        <p:txBody>
          <a:bodyPr vert="horz" lIns="96616" tIns="48308" rIns="96616" bIns="48308" rtlCol="0" anchor="b"/>
          <a:lstStyle>
            <a:lvl1pPr algn="r">
              <a:defRPr sz="1300"/>
            </a:lvl1pPr>
          </a:lstStyle>
          <a:p>
            <a:fld id="{5CBB04EF-41ED-4ABA-BAC7-0260BEBCD167}" type="slidenum">
              <a:rPr kumimoji="1" lang="ja-JP" altLang="en-US" smtClean="0"/>
              <a:pPr/>
              <a:t>‹#›</a:t>
            </a:fld>
            <a:endParaRPr kumimoji="1" lang="ja-JP" altLang="en-US"/>
          </a:p>
        </p:txBody>
      </p:sp>
    </p:spTree>
    <p:extLst>
      <p:ext uri="{BB962C8B-B14F-4D97-AF65-F5344CB8AC3E}">
        <p14:creationId xmlns:p14="http://schemas.microsoft.com/office/powerpoint/2010/main" val="24109673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長野県の中学校の登山は、梅雨が明け、夏休みの始まる直前または夏休みの初日当たりで登山を行いますので、</a:t>
            </a:r>
            <a:endParaRPr kumimoji="1" lang="en-US" altLang="ja-JP" dirty="0" smtClean="0"/>
          </a:p>
          <a:p>
            <a:r>
              <a:rPr kumimoji="1" lang="ja-JP" altLang="en-US" dirty="0" smtClean="0"/>
              <a:t>実際このような日程です。</a:t>
            </a:r>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2</a:t>
            </a:fld>
            <a:endParaRPr kumimoji="1" lang="ja-JP" altLang="en-US"/>
          </a:p>
        </p:txBody>
      </p:sp>
    </p:spTree>
    <p:extLst>
      <p:ext uri="{BB962C8B-B14F-4D97-AF65-F5344CB8AC3E}">
        <p14:creationId xmlns:p14="http://schemas.microsoft.com/office/powerpoint/2010/main" val="365918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長野県の中学校では</a:t>
            </a:r>
            <a:r>
              <a:rPr kumimoji="1" lang="en-US" altLang="ja-JP" dirty="0" smtClean="0"/>
              <a:t>2</a:t>
            </a:r>
            <a:r>
              <a:rPr kumimoji="1" lang="ja-JP" altLang="en-US" dirty="0" smtClean="0"/>
              <a:t>学年の行事として登山があります。</a:t>
            </a:r>
            <a:endParaRPr kumimoji="1" lang="en-US" altLang="ja-JP" dirty="0" smtClean="0"/>
          </a:p>
          <a:p>
            <a:r>
              <a:rPr kumimoji="1" lang="en-US" altLang="ja-JP" dirty="0" smtClean="0"/>
              <a:t>Be going</a:t>
            </a:r>
            <a:r>
              <a:rPr kumimoji="1" lang="en-US" altLang="ja-JP" baseline="0" dirty="0" smtClean="0"/>
              <a:t> to </a:t>
            </a:r>
            <a:r>
              <a:rPr kumimoji="1" lang="ja-JP" altLang="en-US" baseline="0" dirty="0" smtClean="0"/>
              <a:t>を学習した後に登山があるので登山のネタです。</a:t>
            </a:r>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3</a:t>
            </a:fld>
            <a:endParaRPr kumimoji="1" lang="ja-JP" altLang="en-US"/>
          </a:p>
        </p:txBody>
      </p:sp>
    </p:spTree>
    <p:extLst>
      <p:ext uri="{BB962C8B-B14F-4D97-AF65-F5344CB8AC3E}">
        <p14:creationId xmlns:p14="http://schemas.microsoft.com/office/powerpoint/2010/main" val="22814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a:t>
            </a:r>
            <a:r>
              <a:rPr kumimoji="1" lang="en-US" altLang="ja-JP" dirty="0" smtClean="0"/>
              <a:t>will</a:t>
            </a:r>
            <a:r>
              <a:rPr kumimoji="1" lang="ja-JP" altLang="en-US" dirty="0" smtClean="0"/>
              <a:t>の比較であらかじめ決めた後に言う表現だと言うことを示しています。</a:t>
            </a:r>
            <a:endParaRPr kumimoji="1" lang="en-US" altLang="ja-JP" dirty="0" smtClean="0"/>
          </a:p>
          <a:p>
            <a:r>
              <a:rPr kumimoji="1" lang="ja-JP" altLang="en-US" dirty="0" smtClean="0"/>
              <a:t>また、そのことに向かって行っている。→進んでいる→</a:t>
            </a:r>
            <a:r>
              <a:rPr kumimoji="1" lang="en-US" altLang="ja-JP" dirty="0" smtClean="0"/>
              <a:t>go</a:t>
            </a:r>
            <a:r>
              <a:rPr kumimoji="1" lang="ja-JP" altLang="en-US" dirty="0" smtClean="0"/>
              <a:t>の進行形を使うことを直感的に示しています。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5</a:t>
            </a:fld>
            <a:endParaRPr kumimoji="1" lang="ja-JP" altLang="en-US"/>
          </a:p>
        </p:txBody>
      </p:sp>
    </p:spTree>
    <p:extLst>
      <p:ext uri="{BB962C8B-B14F-4D97-AF65-F5344CB8AC3E}">
        <p14:creationId xmlns:p14="http://schemas.microsoft.com/office/powerpoint/2010/main" val="256532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自分のこと以外は、相手から予定が伝わらないと分からないので、左下向きの赤い矢印を入れてあります。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6</a:t>
            </a:fld>
            <a:endParaRPr kumimoji="1" lang="ja-JP" altLang="en-US"/>
          </a:p>
        </p:txBody>
      </p:sp>
    </p:spTree>
    <p:extLst>
      <p:ext uri="{BB962C8B-B14F-4D97-AF65-F5344CB8AC3E}">
        <p14:creationId xmlns:p14="http://schemas.microsoft.com/office/powerpoint/2010/main" val="66778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CBB04EF-41ED-4ABA-BAC7-0260BEBCD167}" type="slidenum">
              <a:rPr kumimoji="1" lang="ja-JP" altLang="en-US" smtClean="0"/>
              <a:pPr/>
              <a:t>7</a:t>
            </a:fld>
            <a:endParaRPr kumimoji="1" lang="ja-JP" altLang="en-US"/>
          </a:p>
        </p:txBody>
      </p:sp>
    </p:spTree>
    <p:extLst>
      <p:ext uri="{BB962C8B-B14F-4D97-AF65-F5344CB8AC3E}">
        <p14:creationId xmlns:p14="http://schemas.microsoft.com/office/powerpoint/2010/main" val="174563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Be</a:t>
            </a:r>
            <a:r>
              <a:rPr kumimoji="1" lang="ja-JP" altLang="en-US" dirty="0" smtClean="0"/>
              <a:t>動詞の復習</a:t>
            </a:r>
            <a:endParaRPr kumimoji="1" lang="ja-JP" altLang="en-US" dirty="0"/>
          </a:p>
        </p:txBody>
      </p:sp>
      <p:sp>
        <p:nvSpPr>
          <p:cNvPr id="4" name="スライド番号プレースホルダ 3"/>
          <p:cNvSpPr>
            <a:spLocks noGrp="1"/>
          </p:cNvSpPr>
          <p:nvPr>
            <p:ph type="sldNum" sz="quarter" idx="10"/>
          </p:nvPr>
        </p:nvSpPr>
        <p:spPr/>
        <p:txBody>
          <a:bodyPr/>
          <a:lstStyle/>
          <a:p>
            <a:fld id="{5CBB04EF-41ED-4ABA-BAC7-0260BEBCD167}" type="slidenum">
              <a:rPr kumimoji="1" lang="ja-JP" altLang="en-US" smtClean="0"/>
              <a:pPr/>
              <a:t>8</a:t>
            </a:fld>
            <a:endParaRPr kumimoji="1" lang="ja-JP" altLang="en-US"/>
          </a:p>
        </p:txBody>
      </p:sp>
    </p:spTree>
    <p:extLst>
      <p:ext uri="{BB962C8B-B14F-4D97-AF65-F5344CB8AC3E}">
        <p14:creationId xmlns:p14="http://schemas.microsoft.com/office/powerpoint/2010/main" val="102299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14</a:t>
            </a:fld>
            <a:endParaRPr kumimoji="1" lang="ja-JP" altLang="en-US"/>
          </a:p>
        </p:txBody>
      </p:sp>
    </p:spTree>
    <p:extLst>
      <p:ext uri="{BB962C8B-B14F-4D97-AF65-F5344CB8AC3E}">
        <p14:creationId xmlns:p14="http://schemas.microsoft.com/office/powerpoint/2010/main" val="303386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19</a:t>
            </a:fld>
            <a:endParaRPr kumimoji="1" lang="ja-JP" altLang="en-US"/>
          </a:p>
        </p:txBody>
      </p:sp>
    </p:spTree>
    <p:extLst>
      <p:ext uri="{BB962C8B-B14F-4D97-AF65-F5344CB8AC3E}">
        <p14:creationId xmlns:p14="http://schemas.microsoft.com/office/powerpoint/2010/main" val="189337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CBB04EF-41ED-4ABA-BAC7-0260BEBCD167}" type="slidenum">
              <a:rPr kumimoji="1" lang="ja-JP" altLang="en-US" smtClean="0"/>
              <a:pPr/>
              <a:t>20</a:t>
            </a:fld>
            <a:endParaRPr kumimoji="1" lang="ja-JP" altLang="en-US"/>
          </a:p>
        </p:txBody>
      </p:sp>
    </p:spTree>
    <p:extLst>
      <p:ext uri="{BB962C8B-B14F-4D97-AF65-F5344CB8AC3E}">
        <p14:creationId xmlns:p14="http://schemas.microsoft.com/office/powerpoint/2010/main" val="58428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2015/6/15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35E-BA14-4955-BBB0-A9D6DB9B3717}" type="datetimeFigureOut">
              <a:rPr kumimoji="1" lang="ja-JP" altLang="en-US" smtClean="0"/>
              <a:pPr/>
              <a:t>2015/6/15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8331-42F0-4A8F-883E-60AF27DF057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smtClean="0"/>
              <a:t>これからすることを表す表現②</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あらかじめ決まっていること</a:t>
            </a:r>
            <a:endParaRPr kumimoji="1" lang="en-US" altLang="ja-JP" dirty="0" smtClean="0"/>
          </a:p>
          <a:p>
            <a:r>
              <a:rPr kumimoji="1" lang="ja-JP" altLang="en-US" dirty="0" smtClean="0"/>
              <a:t>・決めていること</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76672"/>
            <a:ext cx="1102345" cy="1687802"/>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26148"/>
            <a:ext cx="1008112" cy="1146668"/>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5656" y="626149"/>
            <a:ext cx="1008112" cy="114666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6600"/>
              <a:gd name="adj2" fmla="val -147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I</a:t>
            </a:r>
            <a:r>
              <a:rPr lang="en-US" altLang="ja-JP" sz="3600" b="1" spc="50" dirty="0">
                <a:ln w="11430">
                  <a:noFill/>
                </a:ln>
                <a:latin typeface="Century Schoolbook" panose="02040604050505020304" pitchFamily="18" charset="0"/>
              </a:rPr>
              <a:t> </a:t>
            </a:r>
            <a:r>
              <a:rPr lang="en-US" altLang="ja-JP" sz="3600" b="1" spc="50" dirty="0" smtClean="0">
                <a:ln w="11430">
                  <a:noFill/>
                </a:ln>
                <a:latin typeface="Century Schoolbook" panose="02040604050505020304" pitchFamily="18" charset="0"/>
              </a:rPr>
              <a:t>( </a:t>
            </a:r>
            <a:r>
              <a:rPr lang="en-US" altLang="ja-JP" sz="3600" b="1" spc="50" dirty="0" smtClean="0">
                <a:ln w="11430">
                  <a:noFill/>
                </a:ln>
                <a:solidFill>
                  <a:schemeClr val="bg1"/>
                </a:solidFill>
                <a:latin typeface="Century Schoolbook" panose="02040604050505020304" pitchFamily="18" charset="0"/>
              </a:rPr>
              <a:t>am</a:t>
            </a:r>
            <a:r>
              <a:rPr lang="en-US" altLang="ja-JP" sz="3600" b="1" spc="50" dirty="0" smtClean="0">
                <a:ln w="11430">
                  <a:noFill/>
                </a:ln>
                <a:latin typeface="Century Schoolbook" panose="02040604050505020304" pitchFamily="18" charset="0"/>
              </a:rPr>
              <a:t> )(</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p>
          <a:p>
            <a:pPr algn="r"/>
            <a:r>
              <a:rPr lang="en-US" altLang="ja-JP" sz="3600" b="1" cap="none" spc="50" dirty="0" smtClean="0">
                <a:ln w="11430">
                  <a:noFill/>
                </a:ln>
                <a:latin typeface="Century Schoolbook" panose="02040604050505020304" pitchFamily="18" charset="0"/>
              </a:rPr>
              <a:t>baseball</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solidFill>
                  <a:schemeClr val="bg1"/>
                </a:solidFill>
                <a:latin typeface="Century Schoolbook" panose="02040604050505020304" pitchFamily="18" charset="0"/>
              </a:rPr>
              <a:t>tomorrow</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508104" y="3284984"/>
            <a:ext cx="33759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827584" y="4653136"/>
            <a:ext cx="9277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19573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21196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292080" y="4653136"/>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5868144" y="5230941"/>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20020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77778E-7 1.48148E-6 L 0.14965 1.48148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3.05556E-6 1.48148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548680"/>
            <a:ext cx="1722414" cy="1452819"/>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9148"/>
            <a:ext cx="1008112" cy="1060667"/>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5656" y="669149"/>
            <a:ext cx="1008112" cy="106066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6600"/>
              <a:gd name="adj2" fmla="val -147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I</a:t>
            </a:r>
            <a:r>
              <a:rPr lang="en-US" altLang="ja-JP" sz="3600" b="1" spc="50" dirty="0">
                <a:ln w="11430">
                  <a:noFill/>
                </a:ln>
                <a:latin typeface="Century Schoolbook" panose="02040604050505020304" pitchFamily="18" charset="0"/>
              </a:rPr>
              <a:t> </a:t>
            </a:r>
            <a:r>
              <a:rPr lang="en-US" altLang="ja-JP" sz="3600" b="1" spc="50" dirty="0" smtClean="0">
                <a:ln w="11430">
                  <a:noFill/>
                </a:ln>
                <a:latin typeface="Century Schoolbook" panose="02040604050505020304" pitchFamily="18" charset="0"/>
              </a:rPr>
              <a:t>( </a:t>
            </a:r>
            <a:r>
              <a:rPr lang="en-US" altLang="ja-JP" sz="3600" b="1" spc="50" dirty="0" smtClean="0">
                <a:ln w="11430">
                  <a:noFill/>
                </a:ln>
                <a:solidFill>
                  <a:schemeClr val="bg1"/>
                </a:solidFill>
                <a:latin typeface="Century Schoolbook" panose="02040604050505020304" pitchFamily="18" charset="0"/>
              </a:rPr>
              <a:t>am</a:t>
            </a:r>
            <a:r>
              <a:rPr lang="en-US" altLang="ja-JP" sz="3600" b="1" spc="50" dirty="0" smtClean="0">
                <a:ln w="11430">
                  <a:noFill/>
                </a:ln>
                <a:latin typeface="Century Schoolbook" panose="02040604050505020304" pitchFamily="18" charset="0"/>
              </a:rPr>
              <a:t> )(</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endParaRPr lang="en-US" altLang="ja-JP" sz="3600" b="1" spc="50" dirty="0">
              <a:ln w="11430">
                <a:noFill/>
              </a:ln>
              <a:latin typeface="Century Schoolbook" panose="02040604050505020304" pitchFamily="18" charset="0"/>
            </a:endParaRPr>
          </a:p>
          <a:p>
            <a:pPr algn="r"/>
            <a:r>
              <a:rPr lang="en-US" altLang="ja-JP" sz="3600" b="1" spc="50" dirty="0" smtClean="0">
                <a:ln w="11430">
                  <a:noFill/>
                </a:ln>
                <a:latin typeface="Century Schoolbook" panose="02040604050505020304" pitchFamily="18" charset="0"/>
              </a:rPr>
              <a:t>(           )(  </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004048" y="3284984"/>
            <a:ext cx="388004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n</a:t>
            </a:r>
            <a:r>
              <a:rPr lang="en-US" altLang="ja-JP" sz="3600" b="1" cap="none" spc="50" dirty="0" smtClean="0">
                <a:ln w="11430">
                  <a:noFill/>
                </a:ln>
                <a:solidFill>
                  <a:srgbClr val="00B050"/>
                </a:solidFill>
                <a:latin typeface="Century Schoolbook" panose="02040604050505020304" pitchFamily="18" charset="0"/>
              </a:rPr>
              <a:t>ext Saturday</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827584" y="4653136"/>
            <a:ext cx="9277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19573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21196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436096" y="4653136"/>
            <a:ext cx="20162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swim</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4283968" y="5218809"/>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next</a:t>
            </a:r>
            <a:endParaRPr lang="ja-JP" altLang="en-US" sz="3600" b="1" cap="none" spc="50" dirty="0">
              <a:ln w="11430">
                <a:noFill/>
              </a:ln>
              <a:solidFill>
                <a:srgbClr val="00B050"/>
              </a:solidFill>
              <a:latin typeface="Century Schoolbook" panose="02040604050505020304" pitchFamily="18" charset="0"/>
            </a:endParaRPr>
          </a:p>
        </p:txBody>
      </p:sp>
      <p:sp>
        <p:nvSpPr>
          <p:cNvPr id="25" name="正方形/長方形 24"/>
          <p:cNvSpPr/>
          <p:nvPr/>
        </p:nvSpPr>
        <p:spPr>
          <a:xfrm>
            <a:off x="6156176" y="5229200"/>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Saturday</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9315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77778E-7 0 L 0.14965 0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3.05556E-6 0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48680"/>
            <a:ext cx="1844394" cy="1383294"/>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48195" y="764704"/>
            <a:ext cx="1358078" cy="1008112"/>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31640" y="764704"/>
            <a:ext cx="1358078" cy="1008111"/>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7478"/>
              <a:gd name="adj2" fmla="val -1490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W</a:t>
            </a:r>
            <a:r>
              <a:rPr lang="en-US" altLang="ja-JP" sz="3600" b="1" spc="50" dirty="0" smtClean="0">
                <a:ln w="11430">
                  <a:noFill/>
                </a:ln>
                <a:latin typeface="Century Schoolbook" panose="02040604050505020304" pitchFamily="18" charset="0"/>
              </a:rPr>
              <a:t>e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p>
          <a:p>
            <a:pPr algn="r"/>
            <a:r>
              <a:rPr lang="en-US" altLang="ja-JP" sz="3600" b="1" spc="50" dirty="0" smtClean="0">
                <a:ln w="11430">
                  <a:noFill/>
                </a:ln>
                <a:latin typeface="Century Schoolbook" panose="02040604050505020304" pitchFamily="18" charset="0"/>
              </a:rPr>
              <a:t>soccer</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solidFill>
                  <a:schemeClr val="bg1"/>
                </a:solidFill>
                <a:latin typeface="Century Schoolbook" panose="02040604050505020304" pitchFamily="18" charset="0"/>
              </a:rPr>
              <a:t>tomorrow</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508104" y="3284984"/>
            <a:ext cx="33759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1259632" y="4654877"/>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55577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57200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724128" y="4653136"/>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5868144" y="5230941"/>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15450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61111E-6 -3.7037E-6 L 0.14966 -3.703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1.66667E-6 -3.7037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descr="C:\Users\KASUGA_Hideki\AppData\Local\Microsoft\Windows\Temporary Internet Files\Content.IE5\EMY6FASI\MC900359665[1].wmf"/>
          <p:cNvPicPr>
            <a:picLocks noChangeAspect="1" noChangeArrowheads="1"/>
          </p:cNvPicPr>
          <p:nvPr/>
        </p:nvPicPr>
        <p:blipFill>
          <a:blip r:embed="rId2" cstate="print"/>
          <a:srcRect/>
          <a:stretch>
            <a:fillRect/>
          </a:stretch>
        </p:blipFill>
        <p:spPr bwMode="auto">
          <a:xfrm>
            <a:off x="-108520" y="4221088"/>
            <a:ext cx="1247242" cy="198059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39576"/>
            <a:ext cx="795536" cy="885751"/>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845806"/>
            <a:ext cx="792088" cy="881912"/>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descr="C:\Users\KASUGA_Hideki\AppData\Local\Microsoft\Windows\Temporary Internet Files\Content.IE5\O41FERA0\MC900441832[1].wmf"/>
          <p:cNvPicPr>
            <a:picLocks noChangeAspect="1" noChangeArrowheads="1"/>
          </p:cNvPicPr>
          <p:nvPr/>
        </p:nvPicPr>
        <p:blipFill>
          <a:blip r:embed="rId6" cstate="print"/>
          <a:srcRect/>
          <a:stretch>
            <a:fillRect/>
          </a:stretch>
        </p:blipFill>
        <p:spPr bwMode="auto">
          <a:xfrm>
            <a:off x="6804248" y="548680"/>
            <a:ext cx="1656184" cy="17424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You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p>
          <a:p>
            <a:pPr algn="r"/>
            <a:r>
              <a:rPr lang="en-US" altLang="ja-JP" sz="3600" b="1" spc="50" dirty="0" smtClean="0">
                <a:ln w="11430">
                  <a:noFill/>
                </a:ln>
                <a:latin typeface="Century Schoolbook" panose="02040604050505020304" pitchFamily="18" charset="0"/>
              </a:rPr>
              <a:t>sushi</a:t>
            </a:r>
            <a:r>
              <a:rPr lang="en-US" altLang="ja-JP" sz="3600" b="1" spc="50" dirty="0" smtClean="0">
                <a:ln w="11430">
                  <a:noFill/>
                </a:ln>
                <a:solidFill>
                  <a:srgbClr val="00B050"/>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6084168" y="3284984"/>
            <a:ext cx="279992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483768"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851920" y="4366845"/>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86814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164288" y="4365104"/>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eat</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6430061" y="4941168"/>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1661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05556E-6 2.96296E-6 L 0.14965 2.96296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5E-6 2.77556E-17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108520" y="4292557"/>
            <a:ext cx="1247242" cy="1837651"/>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4"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35496" y="591502"/>
            <a:ext cx="1251173" cy="105726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5"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74144" y="598415"/>
            <a:ext cx="1253640" cy="1059345"/>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7"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7028122" y="548680"/>
            <a:ext cx="1208436" cy="1742444"/>
          </a:xfrm>
          <a:prstGeom prst="rect">
            <a:avLst/>
          </a:prstGeom>
          <a:noFill/>
        </p:spPr>
      </p:pic>
      <p:sp>
        <p:nvSpPr>
          <p:cNvPr id="35" name="角丸四角形吹き出し 34"/>
          <p:cNvSpPr/>
          <p:nvPr/>
        </p:nvSpPr>
        <p:spPr>
          <a:xfrm>
            <a:off x="1043608"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err="1" smtClean="0">
                <a:ln w="11430">
                  <a:noFill/>
                </a:ln>
                <a:latin typeface="Century Schoolbook" panose="02040604050505020304" pitchFamily="18" charset="0"/>
              </a:rPr>
              <a:t>Yumi</a:t>
            </a:r>
            <a:r>
              <a:rPr lang="en-US" altLang="ja-JP" sz="3600" b="1" spc="50" dirty="0" smtClean="0">
                <a:ln w="11430">
                  <a:noFill/>
                </a:ln>
                <a:latin typeface="Century Schoolbook" panose="02040604050505020304" pitchFamily="18" charset="0"/>
              </a:rPr>
              <a:t>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t</a:t>
            </a:r>
            <a:r>
              <a:rPr lang="en-US" altLang="ja-JP" sz="3600" b="1" spc="50" dirty="0" smtClean="0">
                <a:ln w="11430">
                  <a:noFill/>
                </a:ln>
                <a:latin typeface="Century Schoolbook" panose="02040604050505020304" pitchFamily="18" charset="0"/>
              </a:rPr>
              <a:t>he guitar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220072" y="3284984"/>
            <a:ext cx="36640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00B050"/>
                </a:solidFill>
                <a:latin typeface="Century Schoolbook" panose="02040604050505020304" pitchFamily="18" charset="0"/>
              </a:rPr>
              <a:t>this</a:t>
            </a:r>
            <a:r>
              <a:rPr lang="en-US" altLang="ja-JP" sz="3600" b="1" cap="none" spc="50" dirty="0" smtClean="0">
                <a:ln w="11430">
                  <a:noFill/>
                </a:ln>
                <a:solidFill>
                  <a:srgbClr val="00B050"/>
                </a:solidFill>
                <a:latin typeface="Century Schoolbook" panose="02040604050505020304" pitchFamily="18" charset="0"/>
              </a:rPr>
              <a:t> afternoon</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915816"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995936"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6012160"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236296" y="4365104"/>
            <a:ext cx="18002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4572000" y="4941168"/>
            <a:ext cx="122413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this</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6084168" y="4942909"/>
            <a:ext cx="266429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afternoon</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3630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07407E-6 L 0.14966 4.0740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536" y="4149080"/>
            <a:ext cx="1800200" cy="180020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7" y="476672"/>
            <a:ext cx="1100267"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746" y="483359"/>
            <a:ext cx="1102436"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60232" y="620688"/>
            <a:ext cx="1920552" cy="1441202"/>
          </a:xfrm>
          <a:prstGeom prst="rect">
            <a:avLst/>
          </a:prstGeom>
          <a:noFill/>
        </p:spPr>
      </p:pic>
      <p:sp>
        <p:nvSpPr>
          <p:cNvPr id="35" name="角丸四角形吹き出し 34"/>
          <p:cNvSpPr/>
          <p:nvPr/>
        </p:nvSpPr>
        <p:spPr>
          <a:xfrm>
            <a:off x="1473906" y="4149080"/>
            <a:ext cx="7634598" cy="1769380"/>
          </a:xfrm>
          <a:prstGeom prst="wedgeRoundRectCallout">
            <a:avLst>
              <a:gd name="adj1" fmla="val -56604"/>
              <a:gd name="adj2" fmla="val 12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473906" y="4365104"/>
            <a:ext cx="7670094"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She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           </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 up</a:t>
            </a:r>
          </a:p>
          <a:p>
            <a:pPr algn="r"/>
            <a:r>
              <a:rPr lang="en-US" altLang="ja-JP" sz="3600" b="1" cap="none" spc="50" dirty="0" smtClean="0">
                <a:ln w="11430">
                  <a:noFill/>
                </a:ln>
                <a:latin typeface="Century Schoolbook" panose="02040604050505020304" pitchFamily="18" charset="0"/>
              </a:rPr>
              <a:t>at six </a:t>
            </a:r>
            <a:r>
              <a:rPr lang="en-US" altLang="ja-JP" sz="3600" b="1" spc="50" dirty="0" smtClean="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436096" y="3284984"/>
            <a:ext cx="34480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00B050"/>
                </a:solidFill>
                <a:latin typeface="Century Schoolbook" panose="02040604050505020304" pitchFamily="18" charset="0"/>
              </a:rPr>
              <a:t>t</a:t>
            </a:r>
            <a:r>
              <a:rPr lang="en-US" altLang="ja-JP" sz="3600" b="1" cap="none" spc="50" dirty="0" smtClean="0">
                <a:ln w="11430">
                  <a:noFill/>
                </a:ln>
                <a:solidFill>
                  <a:srgbClr val="00B050"/>
                </a:solidFill>
                <a:latin typeface="Century Schoolbook" panose="02040604050505020304" pitchFamily="18" charset="0"/>
              </a:rPr>
              <a:t>omorrow</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842058"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850170"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79438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876256" y="4365104"/>
            <a:ext cx="100811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get</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084168" y="4942909"/>
            <a:ext cx="266254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548680"/>
            <a:ext cx="1604219" cy="1203823"/>
          </a:xfrm>
          <a:prstGeom prst="rect">
            <a:avLst/>
          </a:prstGeom>
        </p:spPr>
      </p:pic>
    </p:spTree>
    <p:extLst>
      <p:ext uri="{BB962C8B-B14F-4D97-AF65-F5344CB8AC3E}">
        <p14:creationId xmlns:p14="http://schemas.microsoft.com/office/powerpoint/2010/main" val="24092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94444E-6 -4.44444E-6 L 0.14965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descr="C:\Users\KASUGA_Hideki\AppData\Local\Microsoft\Windows\Temporary Internet Files\Content.IE5\EMY6FASI\MC900359665[1].wmf"/>
          <p:cNvPicPr>
            <a:picLocks noChangeAspect="1" noChangeArrowheads="1"/>
          </p:cNvPicPr>
          <p:nvPr/>
        </p:nvPicPr>
        <p:blipFill>
          <a:blip r:embed="rId2" cstate="print"/>
          <a:srcRect/>
          <a:stretch>
            <a:fillRect/>
          </a:stretch>
        </p:blipFill>
        <p:spPr bwMode="auto">
          <a:xfrm>
            <a:off x="-108520" y="4437112"/>
            <a:ext cx="1247242" cy="198059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35496" y="476672"/>
            <a:ext cx="1251173"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74144" y="483359"/>
            <a:ext cx="1253640"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6827912" y="548680"/>
            <a:ext cx="1608856" cy="17424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He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play</a:t>
            </a:r>
            <a:r>
              <a:rPr lang="en-US" altLang="ja-JP" sz="3600" b="1" cap="none" spc="50" dirty="0" smtClean="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m</a:t>
            </a:r>
            <a:r>
              <a:rPr lang="en-US" altLang="ja-JP" sz="3600" b="1" spc="50" dirty="0" smtClean="0">
                <a:ln w="11430">
                  <a:noFill/>
                </a:ln>
                <a:latin typeface="Century Schoolbook" panose="02040604050505020304" pitchFamily="18" charset="0"/>
              </a:rPr>
              <a:t>ath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4716016" y="3284984"/>
            <a:ext cx="4168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a:t>
            </a:r>
            <a:r>
              <a:rPr lang="en-US" altLang="ja-JP" sz="3600" b="1" cap="none" spc="50" dirty="0" smtClean="0">
                <a:ln w="11430">
                  <a:noFill/>
                </a:ln>
                <a:solidFill>
                  <a:srgbClr val="00B050"/>
                </a:solidFill>
                <a:latin typeface="Century Schoolbook" panose="02040604050505020304" pitchFamily="18" charset="0"/>
              </a:rPr>
              <a:t>omorrow 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267744"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419872"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43609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588224" y="4365104"/>
            <a:ext cx="18002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study</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4139952" y="4941168"/>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7092280" y="4942909"/>
            <a:ext cx="17281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night</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13148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44444E-6 L 0.14966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4437112"/>
            <a:ext cx="1247242" cy="1497285"/>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87" y="476672"/>
            <a:ext cx="988390"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795" y="483359"/>
            <a:ext cx="990338"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09292" y="692697"/>
            <a:ext cx="2526569" cy="12961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They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y</a:t>
            </a:r>
            <a:r>
              <a:rPr lang="en-US" altLang="ja-JP" sz="3600" b="1" cap="none" spc="50" dirty="0" smtClean="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t</a:t>
            </a:r>
            <a:r>
              <a:rPr lang="en-US" altLang="ja-JP" sz="3600" b="1" spc="50" dirty="0" smtClean="0">
                <a:ln w="11430">
                  <a:noFill/>
                </a:ln>
                <a:latin typeface="Century Schoolbook" panose="02040604050505020304" pitchFamily="18" charset="0"/>
              </a:rPr>
              <a:t>o America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n</a:t>
            </a:r>
            <a:r>
              <a:rPr lang="en-US" altLang="ja-JP" sz="3600" b="1" spc="50" dirty="0" smtClean="0">
                <a:ln w="11430">
                  <a:noFill/>
                </a:ln>
                <a:solidFill>
                  <a:srgbClr val="00B050"/>
                </a:solidFill>
                <a:latin typeface="Century Schoolbook" panose="02040604050505020304" pitchFamily="18" charset="0"/>
              </a:rPr>
              <a:t>ext week</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699792"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4283968"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622818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343800" y="4365104"/>
            <a:ext cx="7565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go</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5508104" y="4941168"/>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next</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7092280" y="4942909"/>
            <a:ext cx="17281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week</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7602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44444E-6 L 0.14966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94545"/>
            <a:ext cx="1251173" cy="1251173"/>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144" y="501267"/>
            <a:ext cx="1253640" cy="1253640"/>
          </a:xfrm>
          <a:prstGeom prst="rect">
            <a:avLst/>
          </a:prstGeom>
        </p:spPr>
      </p:pic>
      <p:sp>
        <p:nvSpPr>
          <p:cNvPr id="35" name="角丸四角形吹き出し 34"/>
          <p:cNvSpPr/>
          <p:nvPr/>
        </p:nvSpPr>
        <p:spPr>
          <a:xfrm>
            <a:off x="0" y="4221088"/>
            <a:ext cx="8966238" cy="1656184"/>
          </a:xfrm>
          <a:prstGeom prst="wedgeRoundRectCallout">
            <a:avLst>
              <a:gd name="adj1" fmla="val -3906"/>
              <a:gd name="adj2" fmla="val -10978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79512" y="4365104"/>
            <a:ext cx="8856984"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I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spc="50" dirty="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p</a:t>
            </a:r>
            <a:r>
              <a:rPr lang="en-US" altLang="ja-JP" sz="3600" b="1" cap="none" spc="50" dirty="0" smtClean="0">
                <a:ln w="11430">
                  <a:noFill/>
                </a:ln>
                <a:latin typeface="Century Schoolbook" panose="02040604050505020304" pitchFamily="18" charset="0"/>
              </a:rPr>
              <a:t>) busy </a:t>
            </a:r>
          </a:p>
          <a:p>
            <a:pPr algn="r"/>
            <a:r>
              <a:rPr lang="en-US" altLang="ja-JP" sz="3600" b="1" spc="50" dirty="0" smtClean="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00B050"/>
                </a:solidFill>
                <a:latin typeface="Century Schoolbook" panose="02040604050505020304" pitchFamily="18" charset="0"/>
              </a:rPr>
              <a:t>to</a:t>
            </a:r>
            <a:r>
              <a:rPr lang="en-US" altLang="ja-JP" sz="3600" b="1" cap="none" spc="50" dirty="0" smtClean="0">
                <a:ln w="11430">
                  <a:noFill/>
                </a:ln>
                <a:solidFill>
                  <a:srgbClr val="00B050"/>
                </a:solidFill>
                <a:latin typeface="Century Schoolbook" panose="02040604050505020304" pitchFamily="18" charset="0"/>
              </a:rPr>
              <a:t>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755576"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1979712"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399593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4932040" y="4365104"/>
            <a:ext cx="79208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be</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660232" y="4942909"/>
            <a:ext cx="216024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pic>
        <p:nvPicPr>
          <p:cNvPr id="29" name="Picture 3" descr="C:\Users\KASUGA_Hideki\AppData\Local\Microsoft\Windows\Temporary Internet Files\Content.IE5\QJDTX5DV\MC900078705[1].wmf"/>
          <p:cNvPicPr>
            <a:picLocks noChangeAspect="1" noChangeArrowheads="1"/>
          </p:cNvPicPr>
          <p:nvPr/>
        </p:nvPicPr>
        <p:blipFill>
          <a:blip r:embed="rId3" cstate="print"/>
          <a:srcRect/>
          <a:stretch>
            <a:fillRect/>
          </a:stretch>
        </p:blipFill>
        <p:spPr bwMode="auto">
          <a:xfrm>
            <a:off x="6876256" y="260648"/>
            <a:ext cx="1764704" cy="2167716"/>
          </a:xfrm>
          <a:prstGeom prst="rect">
            <a:avLst/>
          </a:prstGeom>
          <a:noFill/>
        </p:spPr>
      </p:pic>
    </p:spTree>
    <p:extLst>
      <p:ext uri="{BB962C8B-B14F-4D97-AF65-F5344CB8AC3E}">
        <p14:creationId xmlns:p14="http://schemas.microsoft.com/office/powerpoint/2010/main" val="41831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07407E-6 L 0.14966 4.0740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000"/>
                                        <p:tgtEl>
                                          <p:spTgt spid="4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0" nodeType="clickEffect">
                                  <p:stCondLst>
                                    <p:cond delay="0"/>
                                  </p:stCondLst>
                                  <p:childTnLst>
                                    <p:animMotion origin="layout" path="M 2.77778E-6 3.7037E-7 L 0.24028 0.00208 " pathEditMode="relative" rAng="0" ptsTypes="AA">
                                      <p:cBhvr>
                                        <p:cTn id="54" dur="2000" fill="hold"/>
                                        <p:tgtEl>
                                          <p:spTgt spid="6"/>
                                        </p:tgtEl>
                                        <p:attrNameLst>
                                          <p:attrName>ppt_x</p:attrName>
                                          <p:attrName>ppt_y</p:attrName>
                                        </p:attrNameLst>
                                      </p:cBhvr>
                                      <p:rCtr x="12014" y="93"/>
                                    </p:animMotion>
                                  </p:childTnLst>
                                </p:cTn>
                              </p:par>
                              <p:par>
                                <p:cTn id="55" presetID="63" presetClass="path" presetSubtype="0" accel="50000" decel="50000" fill="hold" grpId="1" nodeType="withEffect">
                                  <p:stCondLst>
                                    <p:cond delay="0"/>
                                  </p:stCondLst>
                                  <p:childTnLst>
                                    <p:animMotion origin="layout" path="M 4.72222E-6 -3.33333E-6 L 0.21545 -0.0037 " pathEditMode="relative" rAng="0" ptsTypes="AA">
                                      <p:cBhvr>
                                        <p:cTn id="56" dur="2000" fill="hold"/>
                                        <p:tgtEl>
                                          <p:spTgt spid="8"/>
                                        </p:tgtEl>
                                        <p:attrNameLst>
                                          <p:attrName>ppt_x</p:attrName>
                                          <p:attrName>ppt_y</p:attrName>
                                        </p:attrNameLst>
                                      </p:cBhvr>
                                      <p:rCtr x="10764" y="-185"/>
                                    </p:animMotion>
                                  </p:childTnLst>
                                </p:cTn>
                              </p:par>
                              <p:par>
                                <p:cTn id="57" presetID="63" presetClass="path" presetSubtype="0" accel="50000" decel="50000" fill="hold" nodeType="withEffect">
                                  <p:stCondLst>
                                    <p:cond delay="0"/>
                                  </p:stCondLst>
                                  <p:childTnLst>
                                    <p:animMotion origin="layout" path="M 2.77556E-17 -1.85185E-6 L 0.24167 -0.00324 " pathEditMode="relative" rAng="0" ptsTypes="AA">
                                      <p:cBhvr>
                                        <p:cTn id="58" dur="2000" fill="hold"/>
                                        <p:tgtEl>
                                          <p:spTgt spid="5"/>
                                        </p:tgtEl>
                                        <p:attrNameLst>
                                          <p:attrName>ppt_x</p:attrName>
                                          <p:attrName>ppt_y</p:attrName>
                                        </p:attrNameLst>
                                      </p:cBhvr>
                                      <p:rCtr x="12083" y="-162"/>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5" grpId="0" animBg="1"/>
      <p:bldP spid="36" grpId="0"/>
      <p:bldP spid="38" grpId="0"/>
      <p:bldP spid="39" grpId="0"/>
      <p:bldP spid="41" grpId="0"/>
      <p:bldP spid="42" grpId="0"/>
      <p:bldP spid="4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520" y="4842009"/>
            <a:ext cx="1247242" cy="1458827"/>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28" y="404664"/>
            <a:ext cx="1251173" cy="938379"/>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35" name="角丸四角形吹き出し 34"/>
          <p:cNvSpPr/>
          <p:nvPr/>
        </p:nvSpPr>
        <p:spPr>
          <a:xfrm>
            <a:off x="1187624" y="4149080"/>
            <a:ext cx="7848872" cy="1656184"/>
          </a:xfrm>
          <a:prstGeom prst="wedgeRoundRectCallout">
            <a:avLst>
              <a:gd name="adj1" fmla="val -51706"/>
              <a:gd name="adj2" fmla="val 194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92888"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latin typeface="Century Schoolbook" panose="02040604050505020304" pitchFamily="18" charset="0"/>
              </a:rPr>
              <a:t>It ( </a:t>
            </a:r>
            <a:r>
              <a:rPr lang="en-US" altLang="ja-JP" sz="3600" b="1" spc="50" dirty="0" smtClean="0">
                <a:ln w="11430">
                  <a:noFill/>
                </a:ln>
                <a:solidFill>
                  <a:schemeClr val="bg1"/>
                </a:solidFill>
                <a:latin typeface="Century Schoolbook" panose="02040604050505020304" pitchFamily="18" charset="0"/>
              </a:rPr>
              <a:t>     </a:t>
            </a:r>
            <a:r>
              <a:rPr lang="en-US" altLang="ja-JP" sz="3600" b="1" spc="50" dirty="0" smtClean="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going</a:t>
            </a:r>
            <a:r>
              <a:rPr lang="en-US" altLang="ja-JP" sz="3600" b="1" cap="none" spc="50" dirty="0" smtClean="0">
                <a:ln w="11430">
                  <a:noFill/>
                </a:ln>
                <a:latin typeface="Century Schoolbook" panose="02040604050505020304" pitchFamily="18" charset="0"/>
              </a:rPr>
              <a:t> )( </a:t>
            </a:r>
            <a:r>
              <a:rPr lang="en-US" altLang="ja-JP" sz="3600" b="1" cap="none" spc="50" dirty="0" smtClean="0">
                <a:ln w="11430">
                  <a:noFill/>
                </a:ln>
                <a:solidFill>
                  <a:schemeClr val="bg1"/>
                </a:solidFill>
                <a:latin typeface="Century Schoolbook" panose="02040604050505020304" pitchFamily="18" charset="0"/>
              </a:rPr>
              <a:t>to</a:t>
            </a:r>
            <a:r>
              <a:rPr lang="en-US" altLang="ja-JP" sz="3600" b="1" spc="50" dirty="0">
                <a:ln w="11430">
                  <a:noFill/>
                </a:ln>
                <a:latin typeface="Century Schoolbook" panose="02040604050505020304" pitchFamily="18" charset="0"/>
              </a:rPr>
              <a:t>)</a:t>
            </a:r>
            <a:r>
              <a:rPr lang="en-US" altLang="ja-JP" sz="3600" b="1" cap="none" spc="50" dirty="0" smtClean="0">
                <a:ln w="11430">
                  <a:noFill/>
                </a:ln>
                <a:latin typeface="Century Schoolbook" panose="02040604050505020304" pitchFamily="18" charset="0"/>
              </a:rPr>
              <a:t>(   </a:t>
            </a:r>
            <a:r>
              <a:rPr lang="en-US" altLang="ja-JP" sz="3600" b="1" cap="none" spc="50" dirty="0" smtClean="0">
                <a:ln w="11430">
                  <a:noFill/>
                </a:ln>
                <a:solidFill>
                  <a:schemeClr val="bg1"/>
                </a:solidFill>
                <a:latin typeface="Century Schoolbook" panose="02040604050505020304" pitchFamily="18" charset="0"/>
              </a:rPr>
              <a:t>p</a:t>
            </a:r>
            <a:r>
              <a:rPr lang="en-US" altLang="ja-JP" sz="3600" b="1" cap="none" spc="50" dirty="0" smtClean="0">
                <a:ln w="11430">
                  <a:noFill/>
                </a:ln>
                <a:latin typeface="Century Schoolbook" panose="02040604050505020304" pitchFamily="18" charset="0"/>
              </a:rPr>
              <a:t>) rainy </a:t>
            </a:r>
          </a:p>
          <a:p>
            <a:pPr algn="r"/>
            <a:r>
              <a:rPr lang="en-US" altLang="ja-JP" sz="3600" b="1" spc="50" dirty="0" smtClean="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051720"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203848"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14806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156176" y="4365104"/>
            <a:ext cx="79208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be</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012160" y="4942909"/>
            <a:ext cx="28803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solidFill>
                  <a:srgbClr val="00B050"/>
                </a:solidFill>
                <a:latin typeface="Century Schoolbook" panose="02040604050505020304" pitchFamily="18" charset="0"/>
              </a:rPr>
              <a:t> tomorrow</a:t>
            </a:r>
            <a:endParaRPr lang="ja-JP" altLang="en-US" sz="3600" b="1" cap="none" spc="50" dirty="0">
              <a:ln w="11430">
                <a:noFill/>
              </a:ln>
              <a:solidFill>
                <a:srgbClr val="00B050"/>
              </a:solidFill>
              <a:latin typeface="Century Schoolbook" panose="02040604050505020304" pitchFamily="18" charset="0"/>
            </a:endParaRPr>
          </a:p>
        </p:txBody>
      </p:sp>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3345" y="188640"/>
            <a:ext cx="2917595" cy="2188196"/>
          </a:xfrm>
          <a:prstGeom prst="rect">
            <a:avLst/>
          </a:prstGeom>
          <a:noFill/>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360040"/>
            <a:ext cx="1595669" cy="1196752"/>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404664"/>
            <a:ext cx="1907704" cy="1430778"/>
          </a:xfrm>
          <a:prstGeom prst="rect">
            <a:avLst/>
          </a:prstGeom>
        </p:spPr>
      </p:pic>
      <p:sp>
        <p:nvSpPr>
          <p:cNvPr id="25" name="上矢印 24"/>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9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11111E-6 -4.81481E-6 L 0.14965 -4.81481E-6 " pathEditMode="relative" rAng="0" ptsTypes="AA">
                                      <p:cBhvr>
                                        <p:cTn id="20" dur="2000" fill="hold"/>
                                        <p:tgtEl>
                                          <p:spTgt spid="37"/>
                                        </p:tgtEl>
                                        <p:attrNameLst>
                                          <p:attrName>ppt_x</p:attrName>
                                          <p:attrName>ppt_y</p:attrName>
                                        </p:attrNameLst>
                                      </p:cBhvr>
                                      <p:rCtr x="7483" y="0"/>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1000"/>
                                        <p:tgtEl>
                                          <p:spTgt spid="4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grpId="0" nodeType="clickEffect">
                                  <p:stCondLst>
                                    <p:cond delay="0"/>
                                  </p:stCondLst>
                                  <p:childTnLst>
                                    <p:animMotion origin="layout" path="M 2.77778E-6 3.7037E-7 L 0.24028 0.00208 " pathEditMode="relative" rAng="0" ptsTypes="AA">
                                      <p:cBhvr>
                                        <p:cTn id="68" dur="2000" fill="hold"/>
                                        <p:tgtEl>
                                          <p:spTgt spid="6"/>
                                        </p:tgtEl>
                                        <p:attrNameLst>
                                          <p:attrName>ppt_x</p:attrName>
                                          <p:attrName>ppt_y</p:attrName>
                                        </p:attrNameLst>
                                      </p:cBhvr>
                                      <p:rCtr x="12014" y="93"/>
                                    </p:animMotion>
                                  </p:childTnLst>
                                </p:cTn>
                              </p:par>
                              <p:par>
                                <p:cTn id="69" presetID="63" presetClass="path" presetSubtype="0" accel="50000" decel="50000" fill="hold" grpId="1" nodeType="withEffect">
                                  <p:stCondLst>
                                    <p:cond delay="0"/>
                                  </p:stCondLst>
                                  <p:childTnLst>
                                    <p:animMotion origin="layout" path="M 4.72222E-6 -3.33333E-6 L 0.21545 -0.0037 " pathEditMode="relative" rAng="0" ptsTypes="AA">
                                      <p:cBhvr>
                                        <p:cTn id="70" dur="2000" fill="hold"/>
                                        <p:tgtEl>
                                          <p:spTgt spid="8"/>
                                        </p:tgtEl>
                                        <p:attrNameLst>
                                          <p:attrName>ppt_x</p:attrName>
                                          <p:attrName>ppt_y</p:attrName>
                                        </p:attrNameLst>
                                      </p:cBhvr>
                                      <p:rCtr x="10764" y="-185"/>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5" grpId="0" animBg="1"/>
      <p:bldP spid="36" grpId="0"/>
      <p:bldP spid="38" grpId="0"/>
      <p:bldP spid="39" grpId="0"/>
      <p:bldP spid="41" grpId="0"/>
      <p:bldP spid="42" grpId="0"/>
      <p:bldP spid="43" grpId="0"/>
      <p:bldP spid="27"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66032" y="5157192"/>
            <a:ext cx="8713792" cy="923330"/>
          </a:xfrm>
          <a:prstGeom prst="rect">
            <a:avLst/>
          </a:prstGeom>
          <a:noFill/>
        </p:spPr>
        <p:txBody>
          <a:bodyPr wrap="square" lIns="91440" tIns="45720" rIns="91440" bIns="45720">
            <a:spAutoFit/>
          </a:bodyPr>
          <a:lstStyle/>
          <a:p>
            <a:r>
              <a:rPr lang="en-US" altLang="ja-JP" sz="5400" b="1" cap="none" spc="0" dirty="0" smtClean="0">
                <a:ln w="10541" cmpd="sng">
                  <a:noFill/>
                  <a:prstDash val="solid"/>
                </a:ln>
                <a:effectLst/>
                <a:latin typeface="Century Schoolbook" pitchFamily="18" charset="0"/>
                <a:ea typeface="ＭＳ ゴシック" pitchFamily="49" charset="-128"/>
              </a:rPr>
              <a:t>What are these days?</a:t>
            </a:r>
            <a:endParaRPr lang="ja-JP" altLang="en-US" sz="5400" b="1" cap="none" spc="0" dirty="0">
              <a:ln w="10541" cmpd="sng">
                <a:noFill/>
                <a:prstDash val="solid"/>
              </a:ln>
              <a:effectLst/>
              <a:latin typeface="Century Schoolbook" pitchFamily="18" charset="0"/>
              <a:ea typeface="ＭＳ ゴシック" pitchFamily="49" charset="-128"/>
            </a:endParaRPr>
          </a:p>
        </p:txBody>
      </p:sp>
      <p:sp>
        <p:nvSpPr>
          <p:cNvPr id="2" name="正方形/長方形 1"/>
          <p:cNvSpPr/>
          <p:nvPr/>
        </p:nvSpPr>
        <p:spPr>
          <a:xfrm>
            <a:off x="179512" y="476672"/>
            <a:ext cx="4243469" cy="2646878"/>
          </a:xfrm>
          <a:prstGeom prst="rect">
            <a:avLst/>
          </a:prstGeom>
          <a:solidFill>
            <a:schemeClr val="accent3">
              <a:lumMod val="40000"/>
              <a:lumOff val="60000"/>
            </a:schemeClr>
          </a:solidFill>
          <a:ln w="22225">
            <a:solidFill>
              <a:schemeClr val="accent3">
                <a:lumMod val="50000"/>
              </a:schemeClr>
            </a:solidFill>
          </a:ln>
        </p:spPr>
        <p:txBody>
          <a:bodyPr wrap="none" lIns="91440" tIns="45720" rIns="91440" bIns="45720">
            <a:spAutoFit/>
          </a:bodyPr>
          <a:lstStyle/>
          <a:p>
            <a:pPr algn="ctr"/>
            <a:r>
              <a:rPr lang="en-US" altLang="ja-JP" sz="16600" dirty="0" smtClean="0">
                <a:ln w="0"/>
                <a:effectLst>
                  <a:outerShdw blurRad="38100" dist="19050" dir="2700000" algn="tl" rotWithShape="0">
                    <a:schemeClr val="dk1">
                      <a:alpha val="40000"/>
                    </a:schemeClr>
                  </a:outerShdw>
                </a:effectLst>
              </a:rPr>
              <a:t>7/23</a:t>
            </a:r>
            <a:endParaRPr lang="ja-JP" altLang="en-US" sz="16600" b="0" cap="none" spc="0" dirty="0">
              <a:ln w="0"/>
              <a:solidFill>
                <a:schemeClr val="tx1"/>
              </a:solidFill>
              <a:effectLst>
                <a:outerShdw blurRad="38100" dist="19050" dir="2700000" algn="tl" rotWithShape="0">
                  <a:schemeClr val="dk1">
                    <a:alpha val="40000"/>
                  </a:schemeClr>
                </a:outerShdw>
              </a:effectLst>
            </a:endParaRPr>
          </a:p>
        </p:txBody>
      </p:sp>
      <p:sp>
        <p:nvSpPr>
          <p:cNvPr id="12" name="正方形/長方形 11"/>
          <p:cNvSpPr/>
          <p:nvPr/>
        </p:nvSpPr>
        <p:spPr>
          <a:xfrm>
            <a:off x="4644008" y="2060848"/>
            <a:ext cx="4243470" cy="2646878"/>
          </a:xfrm>
          <a:prstGeom prst="rect">
            <a:avLst/>
          </a:prstGeom>
          <a:solidFill>
            <a:schemeClr val="accent3">
              <a:lumMod val="40000"/>
              <a:lumOff val="60000"/>
            </a:schemeClr>
          </a:solidFill>
          <a:ln w="22225">
            <a:solidFill>
              <a:schemeClr val="accent3">
                <a:lumMod val="50000"/>
              </a:schemeClr>
            </a:solidFill>
          </a:ln>
        </p:spPr>
        <p:txBody>
          <a:bodyPr wrap="none" lIns="91440" tIns="45720" rIns="91440" bIns="45720">
            <a:spAutoFit/>
          </a:bodyPr>
          <a:lstStyle/>
          <a:p>
            <a:pPr algn="ctr"/>
            <a:r>
              <a:rPr lang="en-US" altLang="ja-JP" sz="16600" dirty="0" smtClean="0">
                <a:ln w="0"/>
                <a:effectLst>
                  <a:outerShdw blurRad="38100" dist="19050" dir="2700000" algn="tl" rotWithShape="0">
                    <a:schemeClr val="dk1">
                      <a:alpha val="40000"/>
                    </a:schemeClr>
                  </a:outerShdw>
                </a:effectLst>
              </a:rPr>
              <a:t>7/24</a:t>
            </a:r>
            <a:endParaRPr lang="ja-JP" altLang="en-US" sz="166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円/楕円 43"/>
          <p:cNvSpPr/>
          <p:nvPr/>
        </p:nvSpPr>
        <p:spPr>
          <a:xfrm>
            <a:off x="1691680" y="764704"/>
            <a:ext cx="2592288" cy="648072"/>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3" name="正方形/長方形 2"/>
          <p:cNvSpPr/>
          <p:nvPr/>
        </p:nvSpPr>
        <p:spPr>
          <a:xfrm>
            <a:off x="251520" y="3861048"/>
            <a:ext cx="1645002" cy="707886"/>
          </a:xfrm>
          <a:prstGeom prst="rect">
            <a:avLst/>
          </a:prstGeom>
          <a:noFill/>
        </p:spPr>
        <p:txBody>
          <a:bodyPr wrap="none" lIns="91440" tIns="45720" rIns="91440" bIns="45720">
            <a:spAutoFit/>
          </a:bodyPr>
          <a:lstStyle/>
          <a:p>
            <a:pPr algn="ctr"/>
            <a:r>
              <a:rPr lang="en-US" altLang="ja-JP" sz="4000" b="1" dirty="0" smtClean="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
        <p:nvSpPr>
          <p:cNvPr id="4" name="正方形/長方形 3"/>
          <p:cNvSpPr/>
          <p:nvPr/>
        </p:nvSpPr>
        <p:spPr>
          <a:xfrm>
            <a:off x="35496" y="4365104"/>
            <a:ext cx="9108504" cy="461665"/>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・未来を表す表現には </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a:t>
            </a:r>
            <a:r>
              <a:rPr lang="ja-JP" altLang="en-US" sz="2400" b="1" dirty="0" smtClean="0">
                <a:ln w="17780" cmpd="sng">
                  <a:noFill/>
                  <a:prstDash val="solid"/>
                  <a:miter lim="800000"/>
                </a:ln>
                <a:latin typeface="Century Schoolbook" panose="02040604050505020304" pitchFamily="18" charset="0"/>
                <a:ea typeface="ＭＳ ゴシック" pitchFamily="49" charset="-128"/>
              </a:rPr>
              <a:t>を使った言い方もあります。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6" name="正方形/長方形 5"/>
          <p:cNvSpPr/>
          <p:nvPr/>
        </p:nvSpPr>
        <p:spPr>
          <a:xfrm>
            <a:off x="103317" y="-86618"/>
            <a:ext cx="8775159" cy="707886"/>
          </a:xfrm>
          <a:prstGeom prst="rect">
            <a:avLst/>
          </a:prstGeom>
          <a:noFill/>
        </p:spPr>
        <p:txBody>
          <a:bodyPr wrap="none" lIns="91440" tIns="45720" rIns="91440" bIns="45720">
            <a:spAutoFit/>
          </a:bodyPr>
          <a:lstStyle/>
          <a:p>
            <a:pPr algn="ctr"/>
            <a:r>
              <a:rPr lang="ja-JP" altLang="en-US" sz="4000" b="1" dirty="0" smtClean="0">
                <a:ln w="17780" cmpd="sng">
                  <a:noFill/>
                  <a:prstDash val="solid"/>
                  <a:miter lim="800000"/>
                </a:ln>
                <a:latin typeface="Century Schoolbook" panose="02040604050505020304" pitchFamily="18" charset="0"/>
                <a:ea typeface="ＭＳ ゴシック" pitchFamily="49" charset="-128"/>
              </a:rPr>
              <a:t>未来のことを表す表現－</a:t>
            </a:r>
            <a:r>
              <a:rPr lang="en-US" altLang="ja-JP" sz="4000" b="1" dirty="0" smtClean="0">
                <a:ln w="17780" cmpd="sng">
                  <a:noFill/>
                  <a:prstDash val="solid"/>
                  <a:miter lim="800000"/>
                </a:ln>
                <a:latin typeface="Century Schoolbook" panose="02040604050505020304" pitchFamily="18" charset="0"/>
                <a:ea typeface="ＭＳ ゴシック" pitchFamily="49" charset="-128"/>
              </a:rPr>
              <a:t>be going to</a:t>
            </a:r>
            <a:endParaRPr lang="ja-JP" altLang="en-US" sz="4000" b="1" cap="none" spc="0" dirty="0">
              <a:ln w="17780" cmpd="sng">
                <a:noFill/>
                <a:prstDash val="solid"/>
                <a:miter lim="800000"/>
              </a:ln>
              <a:latin typeface="Century Schoolbook" panose="02040604050505020304" pitchFamily="18" charset="0"/>
              <a:ea typeface="ＭＳ ゴシック" pitchFamily="49" charset="-128"/>
            </a:endParaRPr>
          </a:p>
        </p:txBody>
      </p:sp>
      <p:sp>
        <p:nvSpPr>
          <p:cNvPr id="19" name="正方形/長方形 18"/>
          <p:cNvSpPr/>
          <p:nvPr/>
        </p:nvSpPr>
        <p:spPr>
          <a:xfrm>
            <a:off x="1276141" y="764704"/>
            <a:ext cx="7970452" cy="1077218"/>
          </a:xfrm>
          <a:prstGeom prst="rect">
            <a:avLst/>
          </a:prstGeom>
          <a:noFill/>
        </p:spPr>
        <p:txBody>
          <a:bodyPr wrap="non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I </a:t>
            </a:r>
            <a:r>
              <a:rPr lang="en-US" altLang="ja-JP" sz="3200" b="1" dirty="0" smtClean="0">
                <a:ln w="10541" cmpd="sng">
                  <a:noFill/>
                  <a:prstDash val="solid"/>
                </a:ln>
                <a:solidFill>
                  <a:srgbClr val="FF0000"/>
                </a:solidFill>
                <a:latin typeface="Century Schoolbook" pitchFamily="18" charset="0"/>
                <a:ea typeface="ＭＳ ゴシック" pitchFamily="49" charset="-128"/>
              </a:rPr>
              <a:t>am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 </a:t>
            </a:r>
          </a:p>
          <a:p>
            <a:pPr algn="r"/>
            <a:r>
              <a:rPr lang="en-US" altLang="ja-JP" sz="3200" b="1" dirty="0" smtClean="0">
                <a:ln w="10541" cmpd="sng">
                  <a:noFill/>
                  <a:prstDash val="solid"/>
                </a:ln>
                <a:solidFill>
                  <a:srgbClr val="00B050"/>
                </a:solidFill>
                <a:latin typeface="Century Schoolbook" pitchFamily="18" charset="0"/>
                <a:ea typeface="ＭＳ ゴシック" pitchFamily="49" charset="-128"/>
              </a:rPr>
              <a:t>next month</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5" name="正方形/長方形 24"/>
          <p:cNvSpPr/>
          <p:nvPr/>
        </p:nvSpPr>
        <p:spPr>
          <a:xfrm>
            <a:off x="323528" y="4797152"/>
            <a:ext cx="8064896" cy="461665"/>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 </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動詞の原形」で表します。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26" name="正方形/長方形 25"/>
          <p:cNvSpPr/>
          <p:nvPr/>
        </p:nvSpPr>
        <p:spPr>
          <a:xfrm>
            <a:off x="1907704" y="1772816"/>
            <a:ext cx="6768752" cy="523220"/>
          </a:xfrm>
          <a:prstGeom prst="rect">
            <a:avLst/>
          </a:prstGeom>
          <a:noFill/>
        </p:spPr>
        <p:txBody>
          <a:bodyPr wrap="square" lIns="91440" tIns="45720" rIns="91440" bIns="45720">
            <a:spAutoFit/>
          </a:bodyPr>
          <a:lstStyle/>
          <a:p>
            <a:r>
              <a:rPr lang="ja-JP" altLang="en-US" sz="2800" b="1" dirty="0" smtClean="0">
                <a:ln w="17780" cmpd="sng">
                  <a:noFill/>
                  <a:prstDash val="solid"/>
                  <a:miter lim="800000"/>
                </a:ln>
                <a:latin typeface="Century Schoolbook" panose="02040604050505020304" pitchFamily="18" charset="0"/>
                <a:ea typeface="ＭＳ ゴシック" pitchFamily="49" charset="-128"/>
              </a:rPr>
              <a:t>来月、私は八ヶ岳に登る</a:t>
            </a:r>
            <a:r>
              <a:rPr lang="ja-JP" altLang="en-US" sz="2800" b="1" dirty="0" smtClean="0">
                <a:ln w="17780" cmpd="sng">
                  <a:noFill/>
                  <a:prstDash val="solid"/>
                  <a:miter lim="800000"/>
                </a:ln>
                <a:solidFill>
                  <a:srgbClr val="FF0000"/>
                </a:solidFill>
                <a:latin typeface="Century Schoolbook" panose="02040604050505020304" pitchFamily="18" charset="0"/>
                <a:ea typeface="ＭＳ ゴシック" pitchFamily="49" charset="-128"/>
              </a:rPr>
              <a:t>予定です。</a:t>
            </a:r>
            <a:endParaRPr lang="en-US" altLang="ja-JP" sz="2800" b="1" dirty="0" smtClean="0">
              <a:ln w="17780" cmpd="sng">
                <a:noFill/>
                <a:prstDash val="solid"/>
                <a:miter lim="800000"/>
              </a:ln>
              <a:latin typeface="Century Schoolbook" panose="02040604050505020304" pitchFamily="18" charset="0"/>
              <a:ea typeface="ＭＳ ゴシック" pitchFamily="49" charset="-128"/>
            </a:endParaRPr>
          </a:p>
        </p:txBody>
      </p:sp>
      <p:sp>
        <p:nvSpPr>
          <p:cNvPr id="35" name="正方形/長方形 34"/>
          <p:cNvSpPr/>
          <p:nvPr/>
        </p:nvSpPr>
        <p:spPr>
          <a:xfrm>
            <a:off x="216024" y="5949280"/>
            <a:ext cx="8820472" cy="830997"/>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 </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動詞の原形」なので、</a:t>
            </a:r>
            <a:r>
              <a:rPr lang="en-US" altLang="ja-JP" sz="2400" b="1" dirty="0" smtClean="0">
                <a:ln w="17780" cmpd="sng">
                  <a:noFill/>
                  <a:prstDash val="solid"/>
                  <a:miter lim="800000"/>
                </a:ln>
                <a:latin typeface="Century Schoolbook" panose="02040604050505020304" pitchFamily="18" charset="0"/>
                <a:ea typeface="ＭＳ ゴシック" pitchFamily="49" charset="-128"/>
              </a:rPr>
              <a:t>be</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動詞は主語に合わせて変わります。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40" name="正方形/長方形 39"/>
          <p:cNvSpPr/>
          <p:nvPr/>
        </p:nvSpPr>
        <p:spPr>
          <a:xfrm>
            <a:off x="594865" y="2420888"/>
            <a:ext cx="8549135" cy="1077218"/>
          </a:xfrm>
          <a:prstGeom prst="rect">
            <a:avLst/>
          </a:prstGeom>
          <a:noFill/>
        </p:spPr>
        <p:txBody>
          <a:bodyPr wrap="non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You </a:t>
            </a:r>
            <a:r>
              <a:rPr lang="en-US" altLang="ja-JP" sz="3200" b="1" dirty="0" smtClean="0">
                <a:ln w="10541" cmpd="sng">
                  <a:noFill/>
                  <a:prstDash val="solid"/>
                </a:ln>
                <a:solidFill>
                  <a:srgbClr val="FF0000"/>
                </a:solidFill>
                <a:latin typeface="Century Schoolbook" pitchFamily="18" charset="0"/>
                <a:ea typeface="ＭＳ ゴシック" pitchFamily="49" charset="-128"/>
              </a:rPr>
              <a:t>are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solidFill>
                  <a:srgbClr val="00B050"/>
                </a:solidFill>
                <a:latin typeface="Century Schoolbook" pitchFamily="18" charset="0"/>
                <a:ea typeface="ＭＳ ゴシック" pitchFamily="49" charset="-128"/>
              </a:rPr>
              <a:t>next month</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2" name="正方形/長方形 41"/>
          <p:cNvSpPr/>
          <p:nvPr/>
        </p:nvSpPr>
        <p:spPr>
          <a:xfrm>
            <a:off x="1907704" y="3409836"/>
            <a:ext cx="6768752" cy="523220"/>
          </a:xfrm>
          <a:prstGeom prst="rect">
            <a:avLst/>
          </a:prstGeom>
          <a:noFill/>
        </p:spPr>
        <p:txBody>
          <a:bodyPr wrap="square" lIns="91440" tIns="45720" rIns="91440" bIns="45720">
            <a:spAutoFit/>
          </a:bodyPr>
          <a:lstStyle/>
          <a:p>
            <a:r>
              <a:rPr lang="ja-JP" altLang="en-US" sz="2800" b="1" dirty="0" smtClean="0">
                <a:ln w="17780" cmpd="sng">
                  <a:noFill/>
                  <a:prstDash val="solid"/>
                  <a:miter lim="800000"/>
                </a:ln>
                <a:latin typeface="Century Schoolbook" panose="02040604050505020304" pitchFamily="18" charset="0"/>
                <a:ea typeface="ＭＳ ゴシック" pitchFamily="49" charset="-128"/>
              </a:rPr>
              <a:t>来月、あなたは八ヶ岳に登る</a:t>
            </a:r>
            <a:r>
              <a:rPr lang="ja-JP" altLang="en-US" sz="2800" b="1" dirty="0" smtClean="0">
                <a:ln w="17780" cmpd="sng">
                  <a:noFill/>
                  <a:prstDash val="solid"/>
                  <a:miter lim="800000"/>
                </a:ln>
                <a:solidFill>
                  <a:srgbClr val="FF0000"/>
                </a:solidFill>
                <a:latin typeface="Century Schoolbook" panose="02040604050505020304" pitchFamily="18" charset="0"/>
                <a:ea typeface="ＭＳ ゴシック" pitchFamily="49" charset="-128"/>
              </a:rPr>
              <a:t>予定です。</a:t>
            </a:r>
            <a:endParaRPr lang="en-US" altLang="ja-JP" sz="2800" b="1" dirty="0" smtClean="0">
              <a:ln w="17780" cmpd="sng">
                <a:noFill/>
                <a:prstDash val="solid"/>
                <a:miter lim="800000"/>
              </a:ln>
              <a:latin typeface="Century Schoolbook" panose="02040604050505020304" pitchFamily="18" charset="0"/>
              <a:ea typeface="ＭＳ ゴシック" pitchFamily="49" charset="-128"/>
            </a:endParaRPr>
          </a:p>
        </p:txBody>
      </p:sp>
      <p:sp>
        <p:nvSpPr>
          <p:cNvPr id="45" name="円/楕円 44"/>
          <p:cNvSpPr/>
          <p:nvPr/>
        </p:nvSpPr>
        <p:spPr>
          <a:xfrm>
            <a:off x="5868144" y="1772816"/>
            <a:ext cx="1872208" cy="576064"/>
          </a:xfrm>
          <a:prstGeom prst="ellipse">
            <a:avLst/>
          </a:prstGeom>
          <a:solidFill>
            <a:srgbClr val="FF00FF">
              <a:alpha val="2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6" name="円/楕円 45"/>
          <p:cNvSpPr/>
          <p:nvPr/>
        </p:nvSpPr>
        <p:spPr>
          <a:xfrm>
            <a:off x="611560" y="2420888"/>
            <a:ext cx="1008112" cy="648072"/>
          </a:xfrm>
          <a:prstGeom prst="ellipse">
            <a:avLst/>
          </a:prstGeom>
          <a:solidFill>
            <a:srgbClr val="0070C0">
              <a:alpha val="22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7" name="正方形/長方形 46"/>
          <p:cNvSpPr/>
          <p:nvPr/>
        </p:nvSpPr>
        <p:spPr>
          <a:xfrm>
            <a:off x="4355976" y="1268760"/>
            <a:ext cx="1224136"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8" name="正方形/長方形 47"/>
          <p:cNvSpPr/>
          <p:nvPr/>
        </p:nvSpPr>
        <p:spPr>
          <a:xfrm>
            <a:off x="5292080" y="2276872"/>
            <a:ext cx="648072"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9" name="正方形/長方形 48"/>
          <p:cNvSpPr/>
          <p:nvPr/>
        </p:nvSpPr>
        <p:spPr>
          <a:xfrm>
            <a:off x="1547664" y="2924944"/>
            <a:ext cx="864096"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1" name="正方形/長方形 50"/>
          <p:cNvSpPr/>
          <p:nvPr/>
        </p:nvSpPr>
        <p:spPr>
          <a:xfrm>
            <a:off x="2843808" y="5157192"/>
            <a:ext cx="1656184"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2" name="円/楕円 51"/>
          <p:cNvSpPr/>
          <p:nvPr/>
        </p:nvSpPr>
        <p:spPr>
          <a:xfrm>
            <a:off x="611560" y="4797152"/>
            <a:ext cx="1944216" cy="432048"/>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3" name="正方形/長方形 52"/>
          <p:cNvSpPr/>
          <p:nvPr/>
        </p:nvSpPr>
        <p:spPr>
          <a:xfrm>
            <a:off x="899592" y="6309320"/>
            <a:ext cx="360040"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4" name="円/楕円 53"/>
          <p:cNvSpPr/>
          <p:nvPr/>
        </p:nvSpPr>
        <p:spPr>
          <a:xfrm>
            <a:off x="7380312" y="5949280"/>
            <a:ext cx="720080" cy="504056"/>
          </a:xfrm>
          <a:prstGeom prst="ellipse">
            <a:avLst/>
          </a:prstGeom>
          <a:solidFill>
            <a:srgbClr val="0070C0">
              <a:alpha val="22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5" name="正方形/長方形 54"/>
          <p:cNvSpPr/>
          <p:nvPr/>
        </p:nvSpPr>
        <p:spPr>
          <a:xfrm>
            <a:off x="72008" y="5229200"/>
            <a:ext cx="8892480" cy="830997"/>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・訳は</a:t>
            </a:r>
            <a:r>
              <a:rPr lang="en-US" altLang="ja-JP" sz="2400" b="1" dirty="0" smtClean="0">
                <a:ln w="17780" cmpd="sng">
                  <a:noFill/>
                  <a:prstDash val="solid"/>
                  <a:miter lim="800000"/>
                </a:ln>
                <a:latin typeface="Century Schoolbook" panose="02040604050505020304" pitchFamily="18" charset="0"/>
                <a:ea typeface="ＭＳ ゴシック" pitchFamily="49" charset="-128"/>
              </a:rPr>
              <a:t>will</a:t>
            </a:r>
            <a:r>
              <a:rPr lang="ja-JP" altLang="en-US" sz="2400" b="1" dirty="0" smtClean="0">
                <a:ln w="17780" cmpd="sng">
                  <a:noFill/>
                  <a:prstDash val="solid"/>
                  <a:miter lim="800000"/>
                </a:ln>
                <a:latin typeface="Century Schoolbook" panose="02040604050505020304" pitchFamily="18" charset="0"/>
                <a:ea typeface="ＭＳ ゴシック" pitchFamily="49" charset="-128"/>
              </a:rPr>
              <a:t>と同じく「～つもり・だろう」でもかまいませんが、</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a:p>
            <a:r>
              <a:rPr lang="ja-JP" altLang="en-US" sz="2400" b="1" dirty="0" smtClean="0">
                <a:ln w="17780" cmpd="sng">
                  <a:noFill/>
                  <a:prstDash val="solid"/>
                  <a:miter lim="800000"/>
                </a:ln>
                <a:latin typeface="Century Schoolbook" panose="02040604050505020304" pitchFamily="18" charset="0"/>
                <a:ea typeface="ＭＳ ゴシック" pitchFamily="49" charset="-128"/>
              </a:rPr>
              <a:t>「～予定です。」とあらかじめ決まっている未来を表します。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pic>
        <p:nvPicPr>
          <p:cNvPr id="32770" name="Picture 2" descr="C:\Users\KASUGA_Hideki\AppData\Local\Microsoft\Windows\Temporary Internet Files\Content.IE5\YNDYM701\MC900250424[1].wmf"/>
          <p:cNvPicPr>
            <a:picLocks noChangeAspect="1" noChangeArrowheads="1"/>
          </p:cNvPicPr>
          <p:nvPr/>
        </p:nvPicPr>
        <p:blipFill>
          <a:blip r:embed="rId3" cstate="print"/>
          <a:srcRect/>
          <a:stretch>
            <a:fillRect/>
          </a:stretch>
        </p:blipFill>
        <p:spPr bwMode="auto">
          <a:xfrm>
            <a:off x="0" y="620688"/>
            <a:ext cx="1117931" cy="1512168"/>
          </a:xfrm>
          <a:prstGeom prst="rect">
            <a:avLst/>
          </a:prstGeom>
          <a:noFill/>
        </p:spPr>
      </p:pic>
      <p:sp>
        <p:nvSpPr>
          <p:cNvPr id="27" name="円/楕円 26"/>
          <p:cNvSpPr/>
          <p:nvPr/>
        </p:nvSpPr>
        <p:spPr>
          <a:xfrm>
            <a:off x="251520" y="5589240"/>
            <a:ext cx="2232248" cy="432048"/>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28" name="角丸四角形 27"/>
          <p:cNvSpPr/>
          <p:nvPr/>
        </p:nvSpPr>
        <p:spPr>
          <a:xfrm>
            <a:off x="-922" y="3933056"/>
            <a:ext cx="9144000" cy="2821879"/>
          </a:xfrm>
          <a:prstGeom prst="roundRect">
            <a:avLst>
              <a:gd name="adj" fmla="val 4643"/>
            </a:avLst>
          </a:prstGeom>
          <a:solidFill>
            <a:srgbClr val="3333CC">
              <a:alpha val="2745"/>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Tree>
    <p:extLst>
      <p:ext uri="{BB962C8B-B14F-4D97-AF65-F5344CB8AC3E}">
        <p14:creationId xmlns:p14="http://schemas.microsoft.com/office/powerpoint/2010/main" val="147413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229200"/>
            <a:ext cx="8892480" cy="1077218"/>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You </a:t>
            </a:r>
            <a:r>
              <a:rPr lang="en-US" altLang="ja-JP" sz="3200" b="1" dirty="0" smtClean="0">
                <a:ln w="10541" cmpd="sng">
                  <a:noFill/>
                  <a:prstDash val="solid"/>
                </a:ln>
                <a:solidFill>
                  <a:srgbClr val="FF0000"/>
                </a:solidFill>
                <a:latin typeface="Century Schoolbook" pitchFamily="18" charset="0"/>
                <a:ea typeface="ＭＳ ゴシック" pitchFamily="49" charset="-128"/>
              </a:rPr>
              <a:t>are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latin typeface="Century Schoolbook" pitchFamily="18" charset="0"/>
                <a:ea typeface="ＭＳ ゴシック" pitchFamily="49" charset="-128"/>
              </a:rPr>
              <a:t>next month</a:t>
            </a:r>
            <a:r>
              <a:rPr lang="en-US" altLang="ja-JP" sz="3200" b="1" cap="none" spc="0" dirty="0" smtClean="0">
                <a:ln w="10541" cmpd="sng">
                  <a:noFill/>
                  <a:prstDash val="solid"/>
                </a:ln>
                <a:effectLst/>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464" y="548680"/>
            <a:ext cx="5472608" cy="4104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22704" y="188640"/>
            <a:ext cx="8713792"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You </a:t>
            </a:r>
            <a:r>
              <a:rPr lang="en-US" altLang="ja-JP" sz="3200" b="1" dirty="0" smtClean="0">
                <a:ln w="10541" cmpd="sng">
                  <a:noFill/>
                  <a:prstDash val="solid"/>
                </a:ln>
                <a:solidFill>
                  <a:srgbClr val="FF0000"/>
                </a:solidFill>
                <a:latin typeface="Century Schoolbook" pitchFamily="18" charset="0"/>
                <a:ea typeface="ＭＳ ゴシック" pitchFamily="49" charset="-128"/>
              </a:rPr>
              <a:t>are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205" y="3861048"/>
            <a:ext cx="3717533" cy="2788150"/>
          </a:xfrm>
          <a:prstGeom prst="rect">
            <a:avLst/>
          </a:prstGeom>
        </p:spPr>
      </p:pic>
      <p:sp>
        <p:nvSpPr>
          <p:cNvPr id="6" name="正方形/長方形 5"/>
          <p:cNvSpPr/>
          <p:nvPr/>
        </p:nvSpPr>
        <p:spPr>
          <a:xfrm>
            <a:off x="1042784" y="972017"/>
            <a:ext cx="8713792"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I </a:t>
            </a:r>
            <a:r>
              <a:rPr lang="en-US" altLang="ja-JP" sz="3200" b="1" dirty="0" smtClean="0">
                <a:ln w="10541" cmpd="sng">
                  <a:noFill/>
                  <a:prstDash val="solid"/>
                </a:ln>
                <a:solidFill>
                  <a:srgbClr val="FF0000"/>
                </a:solidFill>
                <a:latin typeface="Century Schoolbook" pitchFamily="18" charset="0"/>
                <a:ea typeface="ＭＳ ゴシック" pitchFamily="49" charset="-128"/>
              </a:rPr>
              <a:t>am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 name="正方形/長方形 6"/>
          <p:cNvSpPr/>
          <p:nvPr/>
        </p:nvSpPr>
        <p:spPr>
          <a:xfrm>
            <a:off x="539552" y="1772816"/>
            <a:ext cx="8713792"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We </a:t>
            </a:r>
            <a:r>
              <a:rPr lang="en-US" altLang="ja-JP" sz="3200" b="1" dirty="0" smtClean="0">
                <a:ln w="10541" cmpd="sng">
                  <a:noFill/>
                  <a:prstDash val="solid"/>
                </a:ln>
                <a:solidFill>
                  <a:srgbClr val="FF0000"/>
                </a:solidFill>
                <a:latin typeface="Century Schoolbook" pitchFamily="18" charset="0"/>
                <a:ea typeface="ＭＳ ゴシック" pitchFamily="49" charset="-128"/>
              </a:rPr>
              <a:t>are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 name="正方形/長方形 7"/>
          <p:cNvSpPr/>
          <p:nvPr/>
        </p:nvSpPr>
        <p:spPr>
          <a:xfrm>
            <a:off x="0" y="2564904"/>
            <a:ext cx="9144000" cy="1077218"/>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Mr. </a:t>
            </a:r>
            <a:r>
              <a:rPr lang="en-US" altLang="ja-JP" sz="3200" b="1" dirty="0" err="1" smtClean="0">
                <a:ln w="10541" cmpd="sng">
                  <a:noFill/>
                  <a:prstDash val="solid"/>
                </a:ln>
                <a:latin typeface="Century Schoolbook" pitchFamily="18" charset="0"/>
                <a:ea typeface="ＭＳ ゴシック" pitchFamily="49" charset="-128"/>
              </a:rPr>
              <a:t>Kasuga</a:t>
            </a:r>
            <a:r>
              <a:rPr lang="en-US" altLang="ja-JP" sz="3200" b="1" dirty="0" smtClean="0">
                <a:ln w="10541" cmpd="sng">
                  <a:noFill/>
                  <a:prstDash val="solid"/>
                </a:ln>
                <a:latin typeface="Century Schoolbook" pitchFamily="18" charset="0"/>
                <a:ea typeface="ＭＳ ゴシック" pitchFamily="49" charset="-128"/>
              </a:rPr>
              <a:t> </a:t>
            </a:r>
            <a:r>
              <a:rPr lang="en-US" altLang="ja-JP" sz="3200" b="1" dirty="0" smtClean="0">
                <a:ln w="10541" cmpd="sng">
                  <a:noFill/>
                  <a:prstDash val="solid"/>
                </a:ln>
                <a:solidFill>
                  <a:srgbClr val="FF0000"/>
                </a:solidFill>
                <a:latin typeface="Century Schoolbook" pitchFamily="18" charset="0"/>
                <a:ea typeface="ＭＳ ゴシック" pitchFamily="49" charset="-128"/>
              </a:rPr>
              <a:t>is going to</a:t>
            </a:r>
          </a:p>
          <a:p>
            <a:pPr algn="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67544" y="2708920"/>
            <a:ext cx="1512168" cy="2664297"/>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67544" y="4725144"/>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07704" y="2591823"/>
            <a:ext cx="72008" cy="285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11714" y="5517232"/>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580112" y="5373216"/>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187624" y="5373216"/>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10" name="雲形吹き出し 9"/>
          <p:cNvSpPr/>
          <p:nvPr/>
        </p:nvSpPr>
        <p:spPr>
          <a:xfrm>
            <a:off x="1187624" y="0"/>
            <a:ext cx="4032448" cy="2996952"/>
          </a:xfrm>
          <a:prstGeom prst="cloudCallout">
            <a:avLst>
              <a:gd name="adj1" fmla="val -23459"/>
              <a:gd name="adj2" fmla="val 540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48680"/>
            <a:ext cx="1512168" cy="1716342"/>
          </a:xfrm>
          <a:prstGeom prst="rect">
            <a:avLst/>
          </a:prstGeom>
        </p:spPr>
      </p:pic>
      <p:grpSp>
        <p:nvGrpSpPr>
          <p:cNvPr id="14" name="グループ化 13"/>
          <p:cNvGrpSpPr/>
          <p:nvPr/>
        </p:nvGrpSpPr>
        <p:grpSpPr>
          <a:xfrm>
            <a:off x="1835696" y="692696"/>
            <a:ext cx="2448272" cy="1881402"/>
            <a:chOff x="5220072" y="1268760"/>
            <a:chExt cx="2903984" cy="2169434"/>
          </a:xfrm>
        </p:grpSpPr>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268760"/>
              <a:ext cx="2255912" cy="1691934"/>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20072" y="1844824"/>
              <a:ext cx="1080120" cy="1593370"/>
            </a:xfrm>
            <a:prstGeom prst="rect">
              <a:avLst/>
            </a:prstGeom>
          </p:spPr>
        </p:pic>
      </p:grpSp>
      <p:grpSp>
        <p:nvGrpSpPr>
          <p:cNvPr id="32" name="グループ化 31"/>
          <p:cNvGrpSpPr/>
          <p:nvPr/>
        </p:nvGrpSpPr>
        <p:grpSpPr>
          <a:xfrm>
            <a:off x="6516216" y="3068960"/>
            <a:ext cx="2448272" cy="1881402"/>
            <a:chOff x="5220072" y="1268760"/>
            <a:chExt cx="2903984" cy="2169434"/>
          </a:xfrm>
        </p:grpSpPr>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268760"/>
              <a:ext cx="2255912" cy="1691934"/>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20072" y="1844824"/>
              <a:ext cx="1080120" cy="1593370"/>
            </a:xfrm>
            <a:prstGeom prst="rect">
              <a:avLst/>
            </a:prstGeom>
          </p:spPr>
        </p:pic>
      </p:grpSp>
      <p:sp>
        <p:nvSpPr>
          <p:cNvPr id="15" name="右矢印 14"/>
          <p:cNvSpPr/>
          <p:nvPr/>
        </p:nvSpPr>
        <p:spPr>
          <a:xfrm>
            <a:off x="2411760" y="3645024"/>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吹き出し 34"/>
          <p:cNvSpPr/>
          <p:nvPr/>
        </p:nvSpPr>
        <p:spPr>
          <a:xfrm>
            <a:off x="0" y="3436"/>
            <a:ext cx="4211960" cy="1409340"/>
          </a:xfrm>
          <a:prstGeom prst="wedgeRoundRectCallout">
            <a:avLst>
              <a:gd name="adj1" fmla="val -5654"/>
              <a:gd name="adj2" fmla="val 1433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0" y="188640"/>
            <a:ext cx="7776864"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I </a:t>
            </a:r>
            <a:r>
              <a:rPr lang="en-US" altLang="ja-JP" sz="3600" b="1" cap="none" spc="50" dirty="0" smtClean="0">
                <a:ln w="11430">
                  <a:noFill/>
                </a:ln>
                <a:solidFill>
                  <a:srgbClr val="FF0000"/>
                </a:solidFill>
                <a:latin typeface="Century Schoolbook" panose="02040604050505020304" pitchFamily="18" charset="0"/>
              </a:rPr>
              <a:t>will </a:t>
            </a:r>
            <a:r>
              <a:rPr lang="en-US" altLang="ja-JP" sz="3600" b="1" spc="50" dirty="0" smtClean="0">
                <a:ln w="11430">
                  <a:noFill/>
                </a:ln>
                <a:latin typeface="Century Schoolbook" panose="02040604050505020304" pitchFamily="18" charset="0"/>
              </a:rPr>
              <a:t>climb</a:t>
            </a:r>
          </a:p>
          <a:p>
            <a:r>
              <a:rPr lang="en-US" altLang="ja-JP" sz="3600" b="1" spc="50" dirty="0" smtClean="0">
                <a:ln w="11430">
                  <a:noFill/>
                </a:ln>
                <a:latin typeface="Century Schoolbook" panose="02040604050505020304" pitchFamily="18" charset="0"/>
              </a:rPr>
              <a:t> </a:t>
            </a:r>
            <a:r>
              <a:rPr lang="en-US" altLang="ja-JP" sz="3600" b="1" spc="50" dirty="0" err="1">
                <a:ln w="11430">
                  <a:noFill/>
                </a:ln>
                <a:latin typeface="Century Schoolbook" panose="02040604050505020304" pitchFamily="18" charset="0"/>
              </a:rPr>
              <a:t>M</a:t>
            </a:r>
            <a:r>
              <a:rPr lang="en-US" altLang="ja-JP" sz="3600" b="1" spc="50" dirty="0" err="1" smtClean="0">
                <a:ln w="11430">
                  <a:noFill/>
                </a:ln>
                <a:latin typeface="Century Schoolbook" panose="02040604050505020304" pitchFamily="18" charset="0"/>
              </a:rPr>
              <a:t>t.Yatsugatake</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2708920"/>
            <a:ext cx="1054765" cy="2636912"/>
          </a:xfrm>
          <a:prstGeom prst="rect">
            <a:avLst/>
          </a:prstGeom>
        </p:spPr>
      </p:pic>
      <p:sp>
        <p:nvSpPr>
          <p:cNvPr id="38" name="角丸四角形吹き出し 37"/>
          <p:cNvSpPr/>
          <p:nvPr/>
        </p:nvSpPr>
        <p:spPr>
          <a:xfrm>
            <a:off x="4211960" y="620688"/>
            <a:ext cx="4932040" cy="1775627"/>
          </a:xfrm>
          <a:prstGeom prst="wedgeRoundRectCallout">
            <a:avLst>
              <a:gd name="adj1" fmla="val -50761"/>
              <a:gd name="adj2" fmla="val 6717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4211960" y="908720"/>
            <a:ext cx="4968552"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I </a:t>
            </a:r>
            <a:r>
              <a:rPr lang="en-US" altLang="ja-JP" sz="3600" b="1" spc="50" dirty="0" smtClean="0">
                <a:ln w="11430">
                  <a:noFill/>
                </a:ln>
                <a:solidFill>
                  <a:srgbClr val="FF0000"/>
                </a:solidFill>
                <a:latin typeface="Century Schoolbook" panose="02040604050505020304" pitchFamily="18" charset="0"/>
              </a:rPr>
              <a:t>am going to </a:t>
            </a:r>
            <a:r>
              <a:rPr lang="en-US" altLang="ja-JP" sz="3600" b="1" spc="50" dirty="0" smtClean="0">
                <a:ln w="11430">
                  <a:noFill/>
                </a:ln>
                <a:latin typeface="Century Schoolbook" panose="02040604050505020304" pitchFamily="18" charset="0"/>
              </a:rPr>
              <a:t>climb </a:t>
            </a:r>
          </a:p>
          <a:p>
            <a:pPr algn="r"/>
            <a:r>
              <a:rPr lang="en-US" altLang="ja-JP" sz="3600" b="1" spc="50" dirty="0" err="1" smtClean="0">
                <a:ln w="11430">
                  <a:noFill/>
                </a:ln>
                <a:latin typeface="Century Schoolbook" panose="02040604050505020304" pitchFamily="18" charset="0"/>
              </a:rPr>
              <a:t>Mt.Yatsugatake</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40" name="角丸四角形 39"/>
          <p:cNvSpPr/>
          <p:nvPr/>
        </p:nvSpPr>
        <p:spPr>
          <a:xfrm>
            <a:off x="467544" y="2708920"/>
            <a:ext cx="3672408" cy="2664296"/>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6" name="正方形/長方形 25"/>
          <p:cNvSpPr/>
          <p:nvPr/>
        </p:nvSpPr>
        <p:spPr>
          <a:xfrm>
            <a:off x="4499992" y="3717032"/>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smtClean="0">
                <a:ln w="11430">
                  <a:noFill/>
                </a:ln>
                <a:solidFill>
                  <a:srgbClr val="FF0000"/>
                </a:solidFill>
                <a:latin typeface="Century Schoolbook" panose="02040604050505020304" pitchFamily="18" charset="0"/>
              </a:rPr>
              <a:t>going</a:t>
            </a:r>
            <a:endParaRPr lang="ja-JP" altLang="en-US" sz="3600" b="1" cap="none" spc="50" dirty="0">
              <a:ln w="11430">
                <a:noFill/>
              </a:ln>
              <a:latin typeface="Century Schoolbook" panose="02040604050505020304" pitchFamily="18"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2708920"/>
            <a:ext cx="1054765" cy="2636912"/>
          </a:xfrm>
          <a:prstGeom prst="rect">
            <a:avLst/>
          </a:prstGeom>
        </p:spPr>
      </p:pic>
    </p:spTree>
    <p:extLst>
      <p:ext uri="{BB962C8B-B14F-4D97-AF65-F5344CB8AC3E}">
        <p14:creationId xmlns:p14="http://schemas.microsoft.com/office/powerpoint/2010/main" val="30941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66667E-6 2.96296E-6 L 0.14965 2.22222E-6 " pathEditMode="relative" rAng="0" ptsTypes="AA">
                                      <p:cBhvr>
                                        <p:cTn id="20" dur="2000" fill="hold"/>
                                        <p:tgtEl>
                                          <p:spTgt spid="37"/>
                                        </p:tgtEl>
                                        <p:attrNameLst>
                                          <p:attrName>ppt_x</p:attrName>
                                          <p:attrName>ppt_y</p:attrName>
                                        </p:attrNameLst>
                                      </p:cBhvr>
                                      <p:rCtr x="7361" y="-162"/>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par>
                                <p:cTn id="73" presetID="22" presetClass="entr" presetSubtype="8"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grpId="0" nodeType="clickEffect">
                                  <p:stCondLst>
                                    <p:cond delay="0"/>
                                  </p:stCondLst>
                                  <p:childTnLst>
                                    <p:animMotion origin="layout" path="M 2.77556E-17 3.7037E-7 L 0.24028 0.00208 " pathEditMode="relative" rAng="0" ptsTypes="AA">
                                      <p:cBhvr>
                                        <p:cTn id="79" dur="2000" fill="hold"/>
                                        <p:tgtEl>
                                          <p:spTgt spid="6"/>
                                        </p:tgtEl>
                                        <p:attrNameLst>
                                          <p:attrName>ppt_x</p:attrName>
                                          <p:attrName>ppt_y</p:attrName>
                                        </p:attrNameLst>
                                      </p:cBhvr>
                                      <p:rCtr x="12014" y="93"/>
                                    </p:animMotion>
                                  </p:childTnLst>
                                </p:cTn>
                              </p:par>
                              <p:par>
                                <p:cTn id="80" presetID="63" presetClass="path" presetSubtype="0" accel="50000" decel="50000" fill="hold" grpId="1" nodeType="withEffect">
                                  <p:stCondLst>
                                    <p:cond delay="0"/>
                                  </p:stCondLst>
                                  <p:childTnLst>
                                    <p:animMotion origin="layout" path="M 4.72222E-6 -3.33333E-6 L 0.21545 -0.0037 " pathEditMode="relative" rAng="0" ptsTypes="AA">
                                      <p:cBhvr>
                                        <p:cTn id="81" dur="2000" fill="hold"/>
                                        <p:tgtEl>
                                          <p:spTgt spid="8"/>
                                        </p:tgtEl>
                                        <p:attrNameLst>
                                          <p:attrName>ppt_x</p:attrName>
                                          <p:attrName>ppt_y</p:attrName>
                                        </p:attrNameLst>
                                      </p:cBhvr>
                                      <p:rCtr x="10764" y="-185"/>
                                    </p:animMotion>
                                  </p:childTnLst>
                                </p:cTn>
                              </p:par>
                              <p:par>
                                <p:cTn id="82" presetID="63" presetClass="path" presetSubtype="0" accel="50000" decel="50000" fill="hold" nodeType="withEffect">
                                  <p:stCondLst>
                                    <p:cond delay="0"/>
                                  </p:stCondLst>
                                  <p:childTnLst>
                                    <p:animMotion origin="layout" path="M -1.11111E-6 2.96296E-6 L 0.24167 -0.00324 " pathEditMode="relative" rAng="0" ptsTypes="AA">
                                      <p:cBhvr>
                                        <p:cTn id="83" dur="2000" fill="hold"/>
                                        <p:tgtEl>
                                          <p:spTgt spid="5"/>
                                        </p:tgtEl>
                                        <p:attrNameLst>
                                          <p:attrName>ppt_x</p:attrName>
                                          <p:attrName>ppt_y</p:attrName>
                                        </p:attrNameLst>
                                      </p:cBhvr>
                                      <p:rCtr x="12083" y="-162"/>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10" grpId="0" animBg="1"/>
      <p:bldP spid="10" grpId="1" animBg="1"/>
      <p:bldP spid="15" grpId="0" animBg="1"/>
      <p:bldP spid="35" grpId="0" animBg="1"/>
      <p:bldP spid="36" grpId="0"/>
      <p:bldP spid="38" grpId="0" animBg="1"/>
      <p:bldP spid="39" grpId="0"/>
      <p:bldP spid="40"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p</a:t>
            </a:r>
            <a:r>
              <a:rPr lang="en-US" altLang="ja-JP" sz="28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ast</a:t>
            </a:r>
          </a:p>
          <a:p>
            <a:pPr algn="ctr"/>
            <a:r>
              <a:rPr lang="ja-JP" alt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（過去）</a:t>
            </a:r>
            <a:endPar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future</a:t>
            </a:r>
          </a:p>
          <a:p>
            <a:pPr algn="ctr"/>
            <a:r>
              <a:rPr lang="ja-JP" altLang="en-US" sz="24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（未来）</a:t>
            </a:r>
            <a:endPar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6444208" y="404664"/>
            <a:ext cx="2448272" cy="1881402"/>
            <a:chOff x="5220072" y="1268760"/>
            <a:chExt cx="2903984" cy="2169434"/>
          </a:xfrm>
        </p:grpSpPr>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68760"/>
              <a:ext cx="2255912" cy="1691934"/>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20072" y="1844824"/>
              <a:ext cx="1080120" cy="1593370"/>
            </a:xfrm>
            <a:prstGeom prst="rect">
              <a:avLst/>
            </a:prstGeom>
          </p:spPr>
        </p:pic>
      </p:gr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88032"/>
            <a:ext cx="795536" cy="198884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672" y="296653"/>
            <a:ext cx="792088" cy="1980219"/>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pic>
        <p:nvPicPr>
          <p:cNvPr id="27" name="Picture 2" descr="C:\Users\秀紀\AppData\Local\Microsoft\Windows\INetCache\IE\MYCM30UH\MC900355935[1].wmf"/>
          <p:cNvPicPr>
            <a:picLocks noChangeAspect="1" noChangeArrowheads="1"/>
          </p:cNvPicPr>
          <p:nvPr/>
        </p:nvPicPr>
        <p:blipFill>
          <a:blip r:embed="rId8" cstate="print"/>
          <a:srcRect/>
          <a:stretch>
            <a:fillRect/>
          </a:stretch>
        </p:blipFill>
        <p:spPr bwMode="auto">
          <a:xfrm>
            <a:off x="-59777" y="4018330"/>
            <a:ext cx="1226210" cy="1909267"/>
          </a:xfrm>
          <a:prstGeom prst="rect">
            <a:avLst/>
          </a:prstGeom>
          <a:noFill/>
        </p:spPr>
      </p:pic>
      <p:sp>
        <p:nvSpPr>
          <p:cNvPr id="28" name="角丸四角形吹き出し 27"/>
          <p:cNvSpPr/>
          <p:nvPr/>
        </p:nvSpPr>
        <p:spPr>
          <a:xfrm>
            <a:off x="1187624" y="4509120"/>
            <a:ext cx="7922630" cy="1409340"/>
          </a:xfrm>
          <a:prstGeom prst="wedgeRoundRectCallout">
            <a:avLst>
              <a:gd name="adj1" fmla="val -53755"/>
              <a:gd name="adj2" fmla="val -210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259632" y="4653136"/>
            <a:ext cx="770485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smtClean="0">
                <a:ln w="11430">
                  <a:noFill/>
                </a:ln>
                <a:latin typeface="Century Schoolbook" panose="02040604050505020304" pitchFamily="18" charset="0"/>
              </a:rPr>
              <a:t>You </a:t>
            </a:r>
            <a:r>
              <a:rPr lang="en-US" altLang="ja-JP" sz="3600" b="1" cap="none" spc="50" dirty="0" smtClean="0">
                <a:ln w="11430">
                  <a:noFill/>
                </a:ln>
                <a:solidFill>
                  <a:srgbClr val="FF0000"/>
                </a:solidFill>
                <a:latin typeface="Century Schoolbook" panose="02040604050505020304" pitchFamily="18" charset="0"/>
              </a:rPr>
              <a:t>are going to </a:t>
            </a:r>
            <a:r>
              <a:rPr lang="en-US" altLang="ja-JP" sz="3600" b="1" spc="50" dirty="0" smtClean="0">
                <a:ln w="11430">
                  <a:noFill/>
                </a:ln>
                <a:latin typeface="Century Schoolbook" panose="02040604050505020304" pitchFamily="18" charset="0"/>
              </a:rPr>
              <a:t>climb</a:t>
            </a:r>
          </a:p>
          <a:p>
            <a:pPr algn="r"/>
            <a:r>
              <a:rPr lang="en-US" altLang="ja-JP" sz="3600" b="1" spc="50" dirty="0" smtClean="0">
                <a:ln w="11430">
                  <a:noFill/>
                </a:ln>
                <a:latin typeface="Century Schoolbook" panose="02040604050505020304" pitchFamily="18" charset="0"/>
              </a:rPr>
              <a:t> Mt. </a:t>
            </a:r>
            <a:r>
              <a:rPr lang="en-US" altLang="ja-JP" sz="3600" b="1" spc="50" dirty="0" err="1" smtClean="0">
                <a:ln w="11430">
                  <a:noFill/>
                </a:ln>
                <a:latin typeface="Century Schoolbook" panose="02040604050505020304" pitchFamily="18" charset="0"/>
              </a:rPr>
              <a:t>Yatsugatake</a:t>
            </a:r>
            <a:r>
              <a:rPr lang="en-US" altLang="ja-JP" sz="3600" b="1" spc="50" dirty="0" smtClean="0">
                <a:ln w="11430">
                  <a:noFill/>
                </a:ln>
                <a:latin typeface="Century Schoolbook" panose="02040604050505020304" pitchFamily="18" charset="0"/>
              </a:rPr>
              <a:t> </a:t>
            </a:r>
            <a:r>
              <a:rPr lang="en-US" altLang="ja-JP" sz="3600" b="1" spc="50" dirty="0" smtClean="0">
                <a:ln w="11430">
                  <a:noFill/>
                </a:ln>
                <a:solidFill>
                  <a:srgbClr val="00B050"/>
                </a:solidFill>
                <a:latin typeface="Century Schoolbook" panose="02040604050505020304" pitchFamily="18" charset="0"/>
              </a:rPr>
              <a:t>next month</a:t>
            </a:r>
            <a:r>
              <a:rPr lang="en-US" altLang="ja-JP" sz="3600" b="1" spc="50" dirty="0" smtClean="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20072" y="3284984"/>
            <a:ext cx="36640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n</a:t>
            </a:r>
            <a:r>
              <a:rPr lang="en-US" altLang="ja-JP" sz="3600" b="1" spc="50" dirty="0" smtClean="0">
                <a:ln w="11430">
                  <a:noFill/>
                </a:ln>
                <a:solidFill>
                  <a:srgbClr val="00B050"/>
                </a:solidFill>
                <a:latin typeface="Century Schoolbook" panose="02040604050505020304" pitchFamily="18" charset="0"/>
              </a:rPr>
              <a:t>ext month</a:t>
            </a:r>
            <a:endParaRPr lang="ja-JP" altLang="en-US" sz="36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30858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05556E-6 4.44444E-6 L 0.14965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0" nodeType="clickEffect">
                                  <p:stCondLst>
                                    <p:cond delay="0"/>
                                  </p:stCondLst>
                                  <p:childTnLst>
                                    <p:animMotion origin="layout" path="M 2.77778E-6 3.7037E-7 L 0.24028 0.00208 " pathEditMode="relative" rAng="0" ptsTypes="AA">
                                      <p:cBhvr>
                                        <p:cTn id="69" dur="2000" fill="hold"/>
                                        <p:tgtEl>
                                          <p:spTgt spid="6"/>
                                        </p:tgtEl>
                                        <p:attrNameLst>
                                          <p:attrName>ppt_x</p:attrName>
                                          <p:attrName>ppt_y</p:attrName>
                                        </p:attrNameLst>
                                      </p:cBhvr>
                                      <p:rCtr x="12014" y="93"/>
                                    </p:animMotion>
                                  </p:childTnLst>
                                </p:cTn>
                              </p:par>
                              <p:par>
                                <p:cTn id="70" presetID="63" presetClass="path" presetSubtype="0" accel="50000" decel="50000" fill="hold" grpId="1" nodeType="withEffect">
                                  <p:stCondLst>
                                    <p:cond delay="0"/>
                                  </p:stCondLst>
                                  <p:childTnLst>
                                    <p:animMotion origin="layout" path="M 4.72222E-6 -3.33333E-6 L 0.21545 -0.0037 " pathEditMode="relative" rAng="0" ptsTypes="AA">
                                      <p:cBhvr>
                                        <p:cTn id="71" dur="2000" fill="hold"/>
                                        <p:tgtEl>
                                          <p:spTgt spid="8"/>
                                        </p:tgtEl>
                                        <p:attrNameLst>
                                          <p:attrName>ppt_x</p:attrName>
                                          <p:attrName>ppt_y</p:attrName>
                                        </p:attrNameLst>
                                      </p:cBhvr>
                                      <p:rCtr x="10764" y="-185"/>
                                    </p:animMotion>
                                  </p:childTnLst>
                                </p:cTn>
                              </p:par>
                              <p:par>
                                <p:cTn id="72" presetID="63" presetClass="path" presetSubtype="0" accel="50000" decel="50000" fill="hold" nodeType="withEffect">
                                  <p:stCondLst>
                                    <p:cond delay="0"/>
                                  </p:stCondLst>
                                  <p:childTnLst>
                                    <p:animMotion origin="layout" path="M -2.5E-6 2.77556E-17 L 0.24167 -0.00324 " pathEditMode="relative" rAng="0" ptsTypes="AA">
                                      <p:cBhvr>
                                        <p:cTn id="73" dur="2000" fill="hold"/>
                                        <p:tgtEl>
                                          <p:spTgt spid="5"/>
                                        </p:tgtEl>
                                        <p:attrNameLst>
                                          <p:attrName>ppt_x</p:attrName>
                                          <p:attrName>ppt_y</p:attrName>
                                        </p:attrNameLst>
                                      </p:cBhvr>
                                      <p:rCtr x="12083" y="-162"/>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円/楕円 43"/>
          <p:cNvSpPr/>
          <p:nvPr/>
        </p:nvSpPr>
        <p:spPr>
          <a:xfrm>
            <a:off x="1691680" y="764704"/>
            <a:ext cx="2592288" cy="648072"/>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3" name="正方形/長方形 2"/>
          <p:cNvSpPr/>
          <p:nvPr/>
        </p:nvSpPr>
        <p:spPr>
          <a:xfrm>
            <a:off x="251520" y="3861048"/>
            <a:ext cx="1645002" cy="707886"/>
          </a:xfrm>
          <a:prstGeom prst="rect">
            <a:avLst/>
          </a:prstGeom>
          <a:noFill/>
        </p:spPr>
        <p:txBody>
          <a:bodyPr wrap="none" lIns="91440" tIns="45720" rIns="91440" bIns="45720">
            <a:spAutoFit/>
          </a:bodyPr>
          <a:lstStyle/>
          <a:p>
            <a:pPr algn="ctr"/>
            <a:r>
              <a:rPr lang="en-US" altLang="ja-JP" sz="4000" b="1" dirty="0" smtClean="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
        <p:nvSpPr>
          <p:cNvPr id="4" name="正方形/長方形 3"/>
          <p:cNvSpPr/>
          <p:nvPr/>
        </p:nvSpPr>
        <p:spPr>
          <a:xfrm>
            <a:off x="35496" y="4365104"/>
            <a:ext cx="9108504" cy="461665"/>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・未来を表す表現には </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a:t>
            </a:r>
            <a:r>
              <a:rPr lang="ja-JP" altLang="en-US" sz="2400" b="1" dirty="0" smtClean="0">
                <a:ln w="17780" cmpd="sng">
                  <a:noFill/>
                  <a:prstDash val="solid"/>
                  <a:miter lim="800000"/>
                </a:ln>
                <a:latin typeface="Century Schoolbook" panose="02040604050505020304" pitchFamily="18" charset="0"/>
                <a:ea typeface="ＭＳ ゴシック" pitchFamily="49" charset="-128"/>
              </a:rPr>
              <a:t>を使った言い方もあります。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6" name="正方形/長方形 5"/>
          <p:cNvSpPr/>
          <p:nvPr/>
        </p:nvSpPr>
        <p:spPr>
          <a:xfrm>
            <a:off x="103317" y="-86618"/>
            <a:ext cx="8775159" cy="707886"/>
          </a:xfrm>
          <a:prstGeom prst="rect">
            <a:avLst/>
          </a:prstGeom>
          <a:noFill/>
        </p:spPr>
        <p:txBody>
          <a:bodyPr wrap="none" lIns="91440" tIns="45720" rIns="91440" bIns="45720">
            <a:spAutoFit/>
          </a:bodyPr>
          <a:lstStyle/>
          <a:p>
            <a:pPr algn="ctr"/>
            <a:r>
              <a:rPr lang="ja-JP" altLang="en-US" sz="4000" b="1" dirty="0" smtClean="0">
                <a:ln w="17780" cmpd="sng">
                  <a:noFill/>
                  <a:prstDash val="solid"/>
                  <a:miter lim="800000"/>
                </a:ln>
                <a:latin typeface="Century Schoolbook" panose="02040604050505020304" pitchFamily="18" charset="0"/>
                <a:ea typeface="ＭＳ ゴシック" pitchFamily="49" charset="-128"/>
              </a:rPr>
              <a:t>未来のことを表す表現－</a:t>
            </a:r>
            <a:r>
              <a:rPr lang="en-US" altLang="ja-JP" sz="4000" b="1" dirty="0" smtClean="0">
                <a:ln w="17780" cmpd="sng">
                  <a:noFill/>
                  <a:prstDash val="solid"/>
                  <a:miter lim="800000"/>
                </a:ln>
                <a:latin typeface="Century Schoolbook" panose="02040604050505020304" pitchFamily="18" charset="0"/>
                <a:ea typeface="ＭＳ ゴシック" pitchFamily="49" charset="-128"/>
              </a:rPr>
              <a:t>be going to</a:t>
            </a:r>
            <a:endParaRPr lang="ja-JP" altLang="en-US" sz="4000" b="1" cap="none" spc="0" dirty="0">
              <a:ln w="17780" cmpd="sng">
                <a:noFill/>
                <a:prstDash val="solid"/>
                <a:miter lim="800000"/>
              </a:ln>
              <a:latin typeface="Century Schoolbook" panose="02040604050505020304" pitchFamily="18" charset="0"/>
              <a:ea typeface="ＭＳ ゴシック" pitchFamily="49" charset="-128"/>
            </a:endParaRPr>
          </a:p>
        </p:txBody>
      </p:sp>
      <p:sp>
        <p:nvSpPr>
          <p:cNvPr id="19" name="正方形/長方形 18"/>
          <p:cNvSpPr/>
          <p:nvPr/>
        </p:nvSpPr>
        <p:spPr>
          <a:xfrm>
            <a:off x="1276141" y="764704"/>
            <a:ext cx="7970452" cy="1077218"/>
          </a:xfrm>
          <a:prstGeom prst="rect">
            <a:avLst/>
          </a:prstGeom>
          <a:noFill/>
        </p:spPr>
        <p:txBody>
          <a:bodyPr wrap="non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I </a:t>
            </a:r>
            <a:r>
              <a:rPr lang="en-US" altLang="ja-JP" sz="3200" b="1" dirty="0" smtClean="0">
                <a:ln w="10541" cmpd="sng">
                  <a:noFill/>
                  <a:prstDash val="solid"/>
                </a:ln>
                <a:solidFill>
                  <a:srgbClr val="FF0000"/>
                </a:solidFill>
                <a:latin typeface="Century Schoolbook" pitchFamily="18" charset="0"/>
                <a:ea typeface="ＭＳ ゴシック" pitchFamily="49" charset="-128"/>
              </a:rPr>
              <a:t>am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r>
              <a:rPr lang="en-US" altLang="ja-JP" sz="3200" b="1" dirty="0" smtClean="0">
                <a:ln w="10541" cmpd="sng">
                  <a:noFill/>
                  <a:prstDash val="solid"/>
                </a:ln>
                <a:latin typeface="Century Schoolbook" pitchFamily="18" charset="0"/>
                <a:ea typeface="ＭＳ ゴシック" pitchFamily="49" charset="-128"/>
              </a:rPr>
              <a:t> </a:t>
            </a:r>
          </a:p>
          <a:p>
            <a:pPr algn="r"/>
            <a:r>
              <a:rPr lang="en-US" altLang="ja-JP" sz="3200" b="1" dirty="0" smtClean="0">
                <a:ln w="10541" cmpd="sng">
                  <a:noFill/>
                  <a:prstDash val="solid"/>
                </a:ln>
                <a:solidFill>
                  <a:srgbClr val="00B050"/>
                </a:solidFill>
                <a:latin typeface="Century Schoolbook" pitchFamily="18" charset="0"/>
                <a:ea typeface="ＭＳ ゴシック" pitchFamily="49" charset="-128"/>
              </a:rPr>
              <a:t>next month</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5" name="正方形/長方形 24"/>
          <p:cNvSpPr/>
          <p:nvPr/>
        </p:nvSpPr>
        <p:spPr>
          <a:xfrm>
            <a:off x="323528" y="4797152"/>
            <a:ext cx="8064896" cy="461665"/>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 </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動詞の原形」で表します。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26" name="正方形/長方形 25"/>
          <p:cNvSpPr/>
          <p:nvPr/>
        </p:nvSpPr>
        <p:spPr>
          <a:xfrm>
            <a:off x="1907704" y="1772816"/>
            <a:ext cx="6768752" cy="523220"/>
          </a:xfrm>
          <a:prstGeom prst="rect">
            <a:avLst/>
          </a:prstGeom>
          <a:noFill/>
        </p:spPr>
        <p:txBody>
          <a:bodyPr wrap="square" lIns="91440" tIns="45720" rIns="91440" bIns="45720">
            <a:spAutoFit/>
          </a:bodyPr>
          <a:lstStyle/>
          <a:p>
            <a:r>
              <a:rPr lang="ja-JP" altLang="en-US" sz="2800" b="1" dirty="0" smtClean="0">
                <a:ln w="17780" cmpd="sng">
                  <a:noFill/>
                  <a:prstDash val="solid"/>
                  <a:miter lim="800000"/>
                </a:ln>
                <a:latin typeface="Century Schoolbook" panose="02040604050505020304" pitchFamily="18" charset="0"/>
                <a:ea typeface="ＭＳ ゴシック" pitchFamily="49" charset="-128"/>
              </a:rPr>
              <a:t>来月、私は八ヶ岳に登る</a:t>
            </a:r>
            <a:r>
              <a:rPr lang="ja-JP" altLang="en-US" sz="2800" b="1" dirty="0" smtClean="0">
                <a:ln w="17780" cmpd="sng">
                  <a:noFill/>
                  <a:prstDash val="solid"/>
                  <a:miter lim="800000"/>
                </a:ln>
                <a:solidFill>
                  <a:srgbClr val="FF0000"/>
                </a:solidFill>
                <a:latin typeface="Century Schoolbook" panose="02040604050505020304" pitchFamily="18" charset="0"/>
                <a:ea typeface="ＭＳ ゴシック" pitchFamily="49" charset="-128"/>
              </a:rPr>
              <a:t>予定です。</a:t>
            </a:r>
            <a:endParaRPr lang="en-US" altLang="ja-JP" sz="2800" b="1" dirty="0" smtClean="0">
              <a:ln w="17780" cmpd="sng">
                <a:noFill/>
                <a:prstDash val="solid"/>
                <a:miter lim="800000"/>
              </a:ln>
              <a:latin typeface="Century Schoolbook" panose="02040604050505020304" pitchFamily="18" charset="0"/>
              <a:ea typeface="ＭＳ ゴシック" pitchFamily="49" charset="-128"/>
            </a:endParaRPr>
          </a:p>
        </p:txBody>
      </p:sp>
      <p:sp>
        <p:nvSpPr>
          <p:cNvPr id="35" name="正方形/長方形 34"/>
          <p:cNvSpPr/>
          <p:nvPr/>
        </p:nvSpPr>
        <p:spPr>
          <a:xfrm>
            <a:off x="216024" y="5949280"/>
            <a:ext cx="8820472" cy="830997"/>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a:t>
            </a:r>
            <a:r>
              <a:rPr lang="en-US" altLang="ja-JP" sz="2400" b="1" dirty="0" smtClean="0">
                <a:ln w="17780" cmpd="sng">
                  <a:noFill/>
                  <a:prstDash val="solid"/>
                  <a:miter lim="800000"/>
                </a:ln>
                <a:latin typeface="Century Schoolbook" panose="02040604050505020304" pitchFamily="18" charset="0"/>
                <a:ea typeface="ＭＳ ゴシック" pitchFamily="49" charset="-128"/>
              </a:rPr>
              <a:t>be going to + </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動詞の原形」なので、</a:t>
            </a:r>
            <a:r>
              <a:rPr lang="en-US" altLang="ja-JP" sz="2400" b="1" dirty="0" smtClean="0">
                <a:ln w="17780" cmpd="sng">
                  <a:noFill/>
                  <a:prstDash val="solid"/>
                  <a:miter lim="800000"/>
                </a:ln>
                <a:latin typeface="Century Schoolbook" panose="02040604050505020304" pitchFamily="18" charset="0"/>
                <a:ea typeface="ＭＳ ゴシック" pitchFamily="49" charset="-128"/>
              </a:rPr>
              <a:t>be</a:t>
            </a:r>
            <a:r>
              <a:rPr lang="ja-JP" altLang="en-US" sz="2400" b="1" dirty="0" smtClean="0">
                <a:ln w="17780" cmpd="sng">
                  <a:noFill/>
                  <a:prstDash val="solid"/>
                  <a:miter lim="800000"/>
                </a:ln>
                <a:latin typeface="Century Schoolbook" panose="02040604050505020304" pitchFamily="18" charset="0"/>
                <a:ea typeface="ＭＳ ゴシック" pitchFamily="49" charset="-128"/>
              </a:rPr>
              <a:t>動詞は主語に合わせて変わります。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sp>
        <p:nvSpPr>
          <p:cNvPr id="40" name="正方形/長方形 39"/>
          <p:cNvSpPr/>
          <p:nvPr/>
        </p:nvSpPr>
        <p:spPr>
          <a:xfrm>
            <a:off x="594865" y="2420888"/>
            <a:ext cx="8549135" cy="1077218"/>
          </a:xfrm>
          <a:prstGeom prst="rect">
            <a:avLst/>
          </a:prstGeom>
          <a:noFill/>
        </p:spPr>
        <p:txBody>
          <a:bodyPr wrap="non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You </a:t>
            </a:r>
            <a:r>
              <a:rPr lang="en-US" altLang="ja-JP" sz="3200" b="1" dirty="0" smtClean="0">
                <a:ln w="10541" cmpd="sng">
                  <a:noFill/>
                  <a:prstDash val="solid"/>
                </a:ln>
                <a:solidFill>
                  <a:srgbClr val="FF0000"/>
                </a:solidFill>
                <a:latin typeface="Century Schoolbook" pitchFamily="18" charset="0"/>
                <a:ea typeface="ＭＳ ゴシック" pitchFamily="49" charset="-128"/>
              </a:rPr>
              <a:t>are going to</a:t>
            </a:r>
            <a:r>
              <a:rPr lang="en-US" altLang="ja-JP" sz="3200" b="1" dirty="0" smtClean="0">
                <a:ln w="10541" cmpd="sng">
                  <a:noFill/>
                  <a:prstDash val="solid"/>
                </a:ln>
                <a:latin typeface="Century Schoolbook" pitchFamily="18" charset="0"/>
                <a:ea typeface="ＭＳ ゴシック" pitchFamily="49" charset="-128"/>
              </a:rPr>
              <a:t> climb Mt. </a:t>
            </a:r>
            <a:r>
              <a:rPr lang="en-US" altLang="ja-JP" sz="3200" b="1" dirty="0" err="1" smtClean="0">
                <a:ln w="10541" cmpd="sng">
                  <a:noFill/>
                  <a:prstDash val="solid"/>
                </a:ln>
                <a:latin typeface="Century Schoolbook" pitchFamily="18" charset="0"/>
                <a:ea typeface="ＭＳ ゴシック" pitchFamily="49" charset="-128"/>
              </a:rPr>
              <a:t>Yatsugatake</a:t>
            </a:r>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solidFill>
                  <a:srgbClr val="00B050"/>
                </a:solidFill>
                <a:latin typeface="Century Schoolbook" pitchFamily="18" charset="0"/>
                <a:ea typeface="ＭＳ ゴシック" pitchFamily="49" charset="-128"/>
              </a:rPr>
              <a:t>next month</a:t>
            </a:r>
            <a:r>
              <a:rPr lang="en-US" altLang="ja-JP"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2" name="正方形/長方形 41"/>
          <p:cNvSpPr/>
          <p:nvPr/>
        </p:nvSpPr>
        <p:spPr>
          <a:xfrm>
            <a:off x="1907704" y="3409836"/>
            <a:ext cx="6768752" cy="523220"/>
          </a:xfrm>
          <a:prstGeom prst="rect">
            <a:avLst/>
          </a:prstGeom>
          <a:noFill/>
        </p:spPr>
        <p:txBody>
          <a:bodyPr wrap="square" lIns="91440" tIns="45720" rIns="91440" bIns="45720">
            <a:spAutoFit/>
          </a:bodyPr>
          <a:lstStyle/>
          <a:p>
            <a:r>
              <a:rPr lang="ja-JP" altLang="en-US" sz="2800" b="1" dirty="0" smtClean="0">
                <a:ln w="17780" cmpd="sng">
                  <a:noFill/>
                  <a:prstDash val="solid"/>
                  <a:miter lim="800000"/>
                </a:ln>
                <a:latin typeface="Century Schoolbook" panose="02040604050505020304" pitchFamily="18" charset="0"/>
                <a:ea typeface="ＭＳ ゴシック" pitchFamily="49" charset="-128"/>
              </a:rPr>
              <a:t>来月、あなたは八ヶ岳に登る</a:t>
            </a:r>
            <a:r>
              <a:rPr lang="ja-JP" altLang="en-US" sz="2800" b="1" dirty="0" smtClean="0">
                <a:ln w="17780" cmpd="sng">
                  <a:noFill/>
                  <a:prstDash val="solid"/>
                  <a:miter lim="800000"/>
                </a:ln>
                <a:solidFill>
                  <a:srgbClr val="FF0000"/>
                </a:solidFill>
                <a:latin typeface="Century Schoolbook" panose="02040604050505020304" pitchFamily="18" charset="0"/>
                <a:ea typeface="ＭＳ ゴシック" pitchFamily="49" charset="-128"/>
              </a:rPr>
              <a:t>予定です。</a:t>
            </a:r>
            <a:endParaRPr lang="en-US" altLang="ja-JP" sz="2800" b="1" dirty="0" smtClean="0">
              <a:ln w="17780" cmpd="sng">
                <a:noFill/>
                <a:prstDash val="solid"/>
                <a:miter lim="800000"/>
              </a:ln>
              <a:latin typeface="Century Schoolbook" panose="02040604050505020304" pitchFamily="18" charset="0"/>
              <a:ea typeface="ＭＳ ゴシック" pitchFamily="49" charset="-128"/>
            </a:endParaRPr>
          </a:p>
        </p:txBody>
      </p:sp>
      <p:sp>
        <p:nvSpPr>
          <p:cNvPr id="45" name="円/楕円 44"/>
          <p:cNvSpPr/>
          <p:nvPr/>
        </p:nvSpPr>
        <p:spPr>
          <a:xfrm>
            <a:off x="5868144" y="1772816"/>
            <a:ext cx="1872208" cy="576064"/>
          </a:xfrm>
          <a:prstGeom prst="ellipse">
            <a:avLst/>
          </a:prstGeom>
          <a:solidFill>
            <a:srgbClr val="FF00FF">
              <a:alpha val="2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6" name="円/楕円 45"/>
          <p:cNvSpPr/>
          <p:nvPr/>
        </p:nvSpPr>
        <p:spPr>
          <a:xfrm>
            <a:off x="611560" y="2420888"/>
            <a:ext cx="1008112" cy="648072"/>
          </a:xfrm>
          <a:prstGeom prst="ellipse">
            <a:avLst/>
          </a:prstGeom>
          <a:solidFill>
            <a:srgbClr val="0070C0">
              <a:alpha val="22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7" name="正方形/長方形 46"/>
          <p:cNvSpPr/>
          <p:nvPr/>
        </p:nvSpPr>
        <p:spPr>
          <a:xfrm>
            <a:off x="4355976" y="1268760"/>
            <a:ext cx="1224136"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8" name="正方形/長方形 47"/>
          <p:cNvSpPr/>
          <p:nvPr/>
        </p:nvSpPr>
        <p:spPr>
          <a:xfrm>
            <a:off x="5292080" y="2276872"/>
            <a:ext cx="648072"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49" name="正方形/長方形 48"/>
          <p:cNvSpPr/>
          <p:nvPr/>
        </p:nvSpPr>
        <p:spPr>
          <a:xfrm>
            <a:off x="1547664" y="2924944"/>
            <a:ext cx="864096"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1" name="正方形/長方形 50"/>
          <p:cNvSpPr/>
          <p:nvPr/>
        </p:nvSpPr>
        <p:spPr>
          <a:xfrm>
            <a:off x="2843808" y="5157192"/>
            <a:ext cx="1656184"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2" name="円/楕円 51"/>
          <p:cNvSpPr/>
          <p:nvPr/>
        </p:nvSpPr>
        <p:spPr>
          <a:xfrm>
            <a:off x="611560" y="4797152"/>
            <a:ext cx="1944216" cy="432048"/>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3" name="正方形/長方形 52"/>
          <p:cNvSpPr/>
          <p:nvPr/>
        </p:nvSpPr>
        <p:spPr>
          <a:xfrm>
            <a:off x="899592" y="6309320"/>
            <a:ext cx="360040" cy="7200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4" name="円/楕円 53"/>
          <p:cNvSpPr/>
          <p:nvPr/>
        </p:nvSpPr>
        <p:spPr>
          <a:xfrm>
            <a:off x="7380312" y="5949280"/>
            <a:ext cx="720080" cy="504056"/>
          </a:xfrm>
          <a:prstGeom prst="ellipse">
            <a:avLst/>
          </a:prstGeom>
          <a:solidFill>
            <a:srgbClr val="0070C0">
              <a:alpha val="22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5" name="正方形/長方形 54"/>
          <p:cNvSpPr/>
          <p:nvPr/>
        </p:nvSpPr>
        <p:spPr>
          <a:xfrm>
            <a:off x="72008" y="5229200"/>
            <a:ext cx="8892480" cy="830997"/>
          </a:xfrm>
          <a:prstGeom prst="rect">
            <a:avLst/>
          </a:prstGeom>
          <a:noFill/>
        </p:spPr>
        <p:txBody>
          <a:bodyPr wrap="square" lIns="91440" tIns="45720" rIns="91440" bIns="45720">
            <a:spAutoFit/>
          </a:bodyPr>
          <a:lstStyle/>
          <a:p>
            <a:r>
              <a:rPr lang="ja-JP" altLang="en-US" sz="2400" b="1" dirty="0" smtClean="0">
                <a:ln w="17780" cmpd="sng">
                  <a:noFill/>
                  <a:prstDash val="solid"/>
                  <a:miter lim="800000"/>
                </a:ln>
                <a:latin typeface="Century Schoolbook" panose="02040604050505020304" pitchFamily="18" charset="0"/>
                <a:ea typeface="ＭＳ ゴシック" pitchFamily="49" charset="-128"/>
              </a:rPr>
              <a:t>・訳は</a:t>
            </a:r>
            <a:r>
              <a:rPr lang="en-US" altLang="ja-JP" sz="2400" b="1" dirty="0" smtClean="0">
                <a:ln w="17780" cmpd="sng">
                  <a:noFill/>
                  <a:prstDash val="solid"/>
                  <a:miter lim="800000"/>
                </a:ln>
                <a:latin typeface="Century Schoolbook" panose="02040604050505020304" pitchFamily="18" charset="0"/>
                <a:ea typeface="ＭＳ ゴシック" pitchFamily="49" charset="-128"/>
              </a:rPr>
              <a:t>will</a:t>
            </a:r>
            <a:r>
              <a:rPr lang="ja-JP" altLang="en-US" sz="2400" b="1" dirty="0" smtClean="0">
                <a:ln w="17780" cmpd="sng">
                  <a:noFill/>
                  <a:prstDash val="solid"/>
                  <a:miter lim="800000"/>
                </a:ln>
                <a:latin typeface="Century Schoolbook" panose="02040604050505020304" pitchFamily="18" charset="0"/>
                <a:ea typeface="ＭＳ ゴシック" pitchFamily="49" charset="-128"/>
              </a:rPr>
              <a:t>と同じく「～つもり・だろう」でもかまいませんが、</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a:p>
            <a:r>
              <a:rPr lang="ja-JP" altLang="en-US" sz="2400" b="1" dirty="0" smtClean="0">
                <a:ln w="17780" cmpd="sng">
                  <a:noFill/>
                  <a:prstDash val="solid"/>
                  <a:miter lim="800000"/>
                </a:ln>
                <a:latin typeface="Century Schoolbook" panose="02040604050505020304" pitchFamily="18" charset="0"/>
                <a:ea typeface="ＭＳ ゴシック" pitchFamily="49" charset="-128"/>
              </a:rPr>
              <a:t>「～予定です。」とあらかじめ決まっている未来を表します。</a:t>
            </a:r>
            <a:endParaRPr lang="en-US" altLang="ja-JP" sz="2400" b="1" dirty="0" smtClean="0">
              <a:ln w="17780" cmpd="sng">
                <a:noFill/>
                <a:prstDash val="solid"/>
                <a:miter lim="800000"/>
              </a:ln>
              <a:latin typeface="Century Schoolbook" panose="02040604050505020304" pitchFamily="18" charset="0"/>
              <a:ea typeface="ＭＳ ゴシック" pitchFamily="49" charset="-128"/>
            </a:endParaRPr>
          </a:p>
        </p:txBody>
      </p:sp>
      <p:pic>
        <p:nvPicPr>
          <p:cNvPr id="32770" name="Picture 2" descr="C:\Users\KASUGA_Hideki\AppData\Local\Microsoft\Windows\Temporary Internet Files\Content.IE5\YNDYM701\MC900250424[1].wmf"/>
          <p:cNvPicPr>
            <a:picLocks noChangeAspect="1" noChangeArrowheads="1"/>
          </p:cNvPicPr>
          <p:nvPr/>
        </p:nvPicPr>
        <p:blipFill>
          <a:blip r:embed="rId3" cstate="print"/>
          <a:srcRect/>
          <a:stretch>
            <a:fillRect/>
          </a:stretch>
        </p:blipFill>
        <p:spPr bwMode="auto">
          <a:xfrm>
            <a:off x="0" y="620688"/>
            <a:ext cx="1117931" cy="1512168"/>
          </a:xfrm>
          <a:prstGeom prst="rect">
            <a:avLst/>
          </a:prstGeom>
          <a:noFill/>
        </p:spPr>
      </p:pic>
      <p:sp>
        <p:nvSpPr>
          <p:cNvPr id="27" name="円/楕円 26"/>
          <p:cNvSpPr/>
          <p:nvPr/>
        </p:nvSpPr>
        <p:spPr>
          <a:xfrm>
            <a:off x="251520" y="5589240"/>
            <a:ext cx="2232248" cy="432048"/>
          </a:xfrm>
          <a:prstGeom prst="ellipse">
            <a:avLst/>
          </a:prstGeom>
          <a:solidFill>
            <a:srgbClr val="FF00FF">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28" name="角丸四角形 27"/>
          <p:cNvSpPr/>
          <p:nvPr/>
        </p:nvSpPr>
        <p:spPr>
          <a:xfrm>
            <a:off x="-922" y="3933056"/>
            <a:ext cx="9144000" cy="2821879"/>
          </a:xfrm>
          <a:prstGeom prst="roundRect">
            <a:avLst>
              <a:gd name="adj" fmla="val 4643"/>
            </a:avLst>
          </a:prstGeom>
          <a:solidFill>
            <a:srgbClr val="3333CC">
              <a:alpha val="2745"/>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500"/>
                                        <p:tgtEl>
                                          <p:spTgt spid="5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 grpId="0"/>
      <p:bldP spid="4" grpId="0"/>
      <p:bldP spid="19" grpId="0"/>
      <p:bldP spid="25" grpId="0"/>
      <p:bldP spid="26" grpId="0"/>
      <p:bldP spid="35" grpId="0"/>
      <p:bldP spid="40" grpId="0"/>
      <p:bldP spid="42" grpId="0"/>
      <p:bldP spid="45" grpId="0" animBg="1"/>
      <p:bldP spid="46" grpId="0" animBg="1"/>
      <p:bldP spid="47" grpId="0" animBg="1"/>
      <p:bldP spid="48" grpId="0" animBg="1"/>
      <p:bldP spid="49" grpId="0" animBg="1"/>
      <p:bldP spid="51" grpId="0" animBg="1"/>
      <p:bldP spid="52" grpId="0" animBg="1"/>
      <p:bldP spid="53" grpId="0" animBg="1"/>
      <p:bldP spid="54" grpId="0" animBg="1"/>
      <p:bldP spid="55"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40692300"/>
              </p:ext>
            </p:extLst>
          </p:nvPr>
        </p:nvGraphicFramePr>
        <p:xfrm>
          <a:off x="395536" y="908720"/>
          <a:ext cx="8424939" cy="5760639"/>
        </p:xfrm>
        <a:graphic>
          <a:graphicData uri="http://schemas.openxmlformats.org/drawingml/2006/table">
            <a:tbl>
              <a:tblPr/>
              <a:tblGrid>
                <a:gridCol w="576066"/>
                <a:gridCol w="1471330"/>
                <a:gridCol w="1593746"/>
                <a:gridCol w="1594599"/>
                <a:gridCol w="1594599"/>
                <a:gridCol w="1594599"/>
              </a:tblGrid>
              <a:tr h="754951">
                <a:tc gridSpan="2">
                  <a:txBody>
                    <a:bodyPr/>
                    <a:lstStyle/>
                    <a:p>
                      <a:pPr algn="ctr">
                        <a:spcAft>
                          <a:spcPts val="0"/>
                        </a:spcAft>
                      </a:pPr>
                      <a:r>
                        <a:rPr lang="ja-JP" sz="1600" b="1" kern="100" dirty="0">
                          <a:latin typeface="ＭＳ ゴシック" pitchFamily="49" charset="-128"/>
                          <a:ea typeface="ＭＳ ゴシック" pitchFamily="49" charset="-128"/>
                          <a:cs typeface="Times New Roman"/>
                        </a:rPr>
                        <a:t>話をするとき</a:t>
                      </a:r>
                      <a:r>
                        <a:rPr lang="ja-JP" sz="1600" b="1" kern="100" dirty="0" smtClean="0">
                          <a:latin typeface="ＭＳ ゴシック" pitchFamily="49" charset="-128"/>
                          <a:ea typeface="ＭＳ ゴシック" pitchFamily="49" charset="-128"/>
                          <a:cs typeface="Times New Roman"/>
                        </a:rPr>
                        <a:t>に</a:t>
                      </a:r>
                      <a:endParaRPr lang="en-US" altLang="ja-JP" sz="1600" b="1" kern="100" dirty="0" smtClean="0">
                        <a:latin typeface="ＭＳ ゴシック" pitchFamily="49" charset="-128"/>
                        <a:ea typeface="ＭＳ ゴシック" pitchFamily="49" charset="-128"/>
                        <a:cs typeface="Times New Roman"/>
                      </a:endParaRPr>
                    </a:p>
                    <a:p>
                      <a:pPr algn="ctr">
                        <a:spcAft>
                          <a:spcPts val="0"/>
                        </a:spcAft>
                      </a:pPr>
                      <a:r>
                        <a:rPr lang="ja-JP" sz="1600" b="1" kern="100" dirty="0" smtClean="0">
                          <a:latin typeface="ＭＳ ゴシック" pitchFamily="49" charset="-128"/>
                          <a:ea typeface="ＭＳ ゴシック" pitchFamily="49" charset="-128"/>
                          <a:cs typeface="Times New Roman"/>
                        </a:rPr>
                        <a:t>出て</a:t>
                      </a:r>
                      <a:r>
                        <a:rPr lang="ja-JP" sz="1600" b="1" kern="100" dirty="0">
                          <a:latin typeface="ＭＳ ゴシック" pitchFamily="49" charset="-128"/>
                          <a:ea typeface="ＭＳ ゴシック" pitchFamily="49" charset="-128"/>
                          <a:cs typeface="Times New Roman"/>
                        </a:rPr>
                        <a:t>くる人</a:t>
                      </a: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smtClean="0">
                          <a:latin typeface="ＭＳ ゴシック" pitchFamily="49" charset="-128"/>
                          <a:ea typeface="ＭＳ ゴシック" pitchFamily="49" charset="-128"/>
                          <a:cs typeface="Times New Roman"/>
                        </a:rPr>
                        <a:t>単数</a:t>
                      </a:r>
                      <a:endParaRPr lang="en-US" altLang="ja-JP" sz="2000" b="1" kern="100" dirty="0" smtClean="0">
                        <a:latin typeface="ＭＳ ゴシック" pitchFamily="49" charset="-128"/>
                        <a:ea typeface="ＭＳ ゴシック" pitchFamily="49" charset="-128"/>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smtClean="0">
                          <a:latin typeface="ＭＳ ゴシック" pitchFamily="49" charset="-128"/>
                          <a:ea typeface="ＭＳ ゴシック" pitchFamily="49" charset="-128"/>
                          <a:cs typeface="Times New Roman"/>
                        </a:rPr>
                        <a:t>（１人、１つ）</a:t>
                      </a:r>
                      <a:endParaRPr lang="en-US" altLang="ja-JP" sz="2000" b="1" kern="100" dirty="0" smtClean="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altLang="en-US" sz="2000" b="1" kern="100" dirty="0" smtClean="0">
                          <a:latin typeface="ＭＳ ゴシック" pitchFamily="49" charset="-128"/>
                          <a:ea typeface="ＭＳ ゴシック" pitchFamily="49" charset="-128"/>
                          <a:cs typeface="Times New Roman"/>
                        </a:rPr>
                        <a:t>複数</a:t>
                      </a:r>
                      <a:endParaRPr lang="en-US" altLang="ja-JP" sz="2000" b="1" kern="100" dirty="0" smtClean="0">
                        <a:latin typeface="ＭＳ ゴシック" pitchFamily="49" charset="-128"/>
                        <a:ea typeface="ＭＳ ゴシック" pitchFamily="49" charset="-128"/>
                        <a:cs typeface="Times New Roman"/>
                      </a:endParaRPr>
                    </a:p>
                    <a:p>
                      <a:pPr algn="ctr">
                        <a:spcAft>
                          <a:spcPts val="0"/>
                        </a:spcAft>
                      </a:pPr>
                      <a:r>
                        <a:rPr lang="ja-JP" altLang="en-US" sz="2000" b="1" kern="100" dirty="0" smtClean="0">
                          <a:latin typeface="ＭＳ ゴシック" pitchFamily="49" charset="-128"/>
                          <a:ea typeface="ＭＳ ゴシック" pitchFamily="49" charset="-128"/>
                          <a:cs typeface="Times New Roman"/>
                        </a:rPr>
                        <a:t>（２人以上、２つ以上）</a:t>
                      </a:r>
                      <a:endParaRPr 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671418">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１人称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話す人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7747">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２人称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聞く人</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523">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３人称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1" kern="100" dirty="0" smtClean="0">
                          <a:latin typeface="ＭＳ ゴシック" pitchFamily="49" charset="-128"/>
                          <a:ea typeface="ＭＳ ゴシック" pitchFamily="49" charset="-128"/>
                          <a:cs typeface="Times New Roman"/>
                        </a:rPr>
                        <a:t>その他の</a:t>
                      </a:r>
                      <a:endParaRPr lang="en-US" altLang="ja-JP" sz="2400" b="1" kern="100" dirty="0" smtClean="0">
                        <a:latin typeface="ＭＳ ゴシック" pitchFamily="49" charset="-128"/>
                        <a:ea typeface="ＭＳ ゴシック" pitchFamily="49" charset="-128"/>
                        <a:cs typeface="Times New Roman"/>
                      </a:endParaRPr>
                    </a:p>
                    <a:p>
                      <a:pPr algn="ctr">
                        <a:spcAft>
                          <a:spcPts val="0"/>
                        </a:spcAft>
                      </a:pPr>
                      <a:r>
                        <a:rPr lang="ja-JP" altLang="en-US" sz="2400" b="1" kern="100" dirty="0" smtClean="0">
                          <a:latin typeface="ＭＳ ゴシック" pitchFamily="49" charset="-128"/>
                          <a:ea typeface="ＭＳ ゴシック" pitchFamily="49" charset="-128"/>
                          <a:cs typeface="Times New Roman"/>
                        </a:rPr>
                        <a:t>人や物</a:t>
                      </a: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2949353" y="2060848"/>
            <a:ext cx="492444"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I</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404333" y="3789040"/>
            <a:ext cx="1582486"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You</a:t>
            </a:r>
            <a:endParaRPr lang="ja-JP" altLang="en-US" sz="54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646895" y="4941168"/>
            <a:ext cx="1271503" cy="1823576"/>
          </a:xfrm>
          <a:prstGeom prst="rect">
            <a:avLst/>
          </a:prstGeom>
          <a:noFill/>
        </p:spPr>
        <p:txBody>
          <a:bodyPr wrap="none" lIns="91440" tIns="45720" rIns="91440" bIns="45720">
            <a:spAutoFit/>
          </a:bodyPr>
          <a:lstStyle/>
          <a:p>
            <a:pPr algn="ctr">
              <a:lnSpc>
                <a:spcPts val="4500"/>
              </a:lnSpc>
            </a:pPr>
            <a:r>
              <a:rPr lang="en-US" altLang="ja-JP" sz="4400" b="1" dirty="0" smtClean="0">
                <a:ln w="17780" cmpd="sng">
                  <a:noFill/>
                  <a:prstDash val="solid"/>
                  <a:miter lim="800000"/>
                </a:ln>
                <a:latin typeface="Century Schoolbook" panose="02040604050505020304" pitchFamily="18" charset="0"/>
              </a:rPr>
              <a:t>He</a:t>
            </a:r>
          </a:p>
          <a:p>
            <a:pPr algn="ctr">
              <a:lnSpc>
                <a:spcPts val="4500"/>
              </a:lnSpc>
            </a:pPr>
            <a:r>
              <a:rPr lang="en-US" altLang="ja-JP" sz="4400" b="1" cap="none" spc="0" dirty="0" smtClean="0">
                <a:ln w="17780" cmpd="sng">
                  <a:noFill/>
                  <a:prstDash val="solid"/>
                  <a:miter lim="800000"/>
                </a:ln>
                <a:latin typeface="Century Schoolbook" panose="02040604050505020304" pitchFamily="18" charset="0"/>
              </a:rPr>
              <a:t>She</a:t>
            </a:r>
          </a:p>
          <a:p>
            <a:pPr algn="ctr">
              <a:lnSpc>
                <a:spcPts val="4500"/>
              </a:lnSpc>
            </a:pPr>
            <a:r>
              <a:rPr lang="en-US" altLang="ja-JP" sz="4400" b="1" dirty="0" smtClean="0">
                <a:ln w="17780" cmpd="sng">
                  <a:noFill/>
                  <a:prstDash val="solid"/>
                  <a:miter lim="800000"/>
                </a:ln>
                <a:latin typeface="Century Schoolbook" panose="02040604050505020304" pitchFamily="18" charset="0"/>
              </a:rPr>
              <a:t>It</a:t>
            </a:r>
            <a:endParaRPr lang="ja-JP" altLang="en-US" sz="4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5765231" y="2060848"/>
            <a:ext cx="1311899"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We</a:t>
            </a:r>
            <a:endParaRPr lang="ja-JP" altLang="en-US" sz="54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5701946" y="3789040"/>
            <a:ext cx="1582486"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You</a:t>
            </a:r>
            <a:endParaRPr lang="ja-JP" altLang="en-US" sz="5400" b="1" cap="none" spc="0" dirty="0">
              <a:ln w="17780" cmpd="sng">
                <a:noFill/>
                <a:prstDash val="solid"/>
                <a:miter lim="800000"/>
              </a:ln>
              <a:latin typeface="Century Schoolbook" panose="02040604050505020304" pitchFamily="18" charset="0"/>
            </a:endParaRPr>
          </a:p>
        </p:txBody>
      </p:sp>
      <p:sp>
        <p:nvSpPr>
          <p:cNvPr id="10" name="正方形/長方形 9"/>
          <p:cNvSpPr/>
          <p:nvPr/>
        </p:nvSpPr>
        <p:spPr>
          <a:xfrm>
            <a:off x="5597878" y="5589240"/>
            <a:ext cx="1646605" cy="769441"/>
          </a:xfrm>
          <a:prstGeom prst="rect">
            <a:avLst/>
          </a:prstGeom>
          <a:noFill/>
        </p:spPr>
        <p:txBody>
          <a:bodyPr wrap="none" lIns="91440" tIns="45720" rIns="91440" bIns="45720">
            <a:spAutoFit/>
          </a:bodyPr>
          <a:lstStyle/>
          <a:p>
            <a:pPr algn="ctr"/>
            <a:r>
              <a:rPr lang="en-US" altLang="ja-JP" sz="4400" b="1" cap="none" spc="0" dirty="0" smtClean="0">
                <a:ln w="17780" cmpd="sng">
                  <a:noFill/>
                  <a:prstDash val="solid"/>
                  <a:miter lim="800000"/>
                </a:ln>
                <a:latin typeface="Century Schoolbook" panose="02040604050505020304" pitchFamily="18" charset="0"/>
              </a:rPr>
              <a:t>They</a:t>
            </a:r>
            <a:endParaRPr lang="ja-JP" altLang="en-US" sz="4400" b="1" cap="none" spc="0" dirty="0">
              <a:ln w="17780" cmpd="sng">
                <a:noFill/>
                <a:prstDash val="solid"/>
                <a:miter lim="800000"/>
              </a:ln>
              <a:latin typeface="Century Schoolbook" panose="02040604050505020304" pitchFamily="18" charset="0"/>
            </a:endParaRPr>
          </a:p>
        </p:txBody>
      </p:sp>
      <p:sp>
        <p:nvSpPr>
          <p:cNvPr id="11" name="正方形/長方形 10"/>
          <p:cNvSpPr/>
          <p:nvPr/>
        </p:nvSpPr>
        <p:spPr>
          <a:xfrm>
            <a:off x="4211960" y="2132856"/>
            <a:ext cx="1274709"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am</a:t>
            </a:r>
            <a:endParaRPr lang="ja-JP" altLang="en-US" sz="5400" b="1" cap="none" spc="0" dirty="0">
              <a:ln w="17780" cmpd="sng">
                <a:noFill/>
                <a:prstDash val="solid"/>
                <a:miter lim="800000"/>
              </a:ln>
              <a:latin typeface="Century Schoolbook" panose="02040604050505020304" pitchFamily="18" charset="0"/>
            </a:endParaRPr>
          </a:p>
        </p:txBody>
      </p:sp>
      <p:sp>
        <p:nvSpPr>
          <p:cNvPr id="12" name="正方形/長方形 11"/>
          <p:cNvSpPr/>
          <p:nvPr/>
        </p:nvSpPr>
        <p:spPr>
          <a:xfrm>
            <a:off x="4230269" y="3717032"/>
            <a:ext cx="1364477" cy="923330"/>
          </a:xfrm>
          <a:prstGeom prst="rect">
            <a:avLst/>
          </a:prstGeom>
          <a:noFill/>
        </p:spPr>
        <p:txBody>
          <a:bodyPr wrap="none" lIns="91440" tIns="45720" rIns="91440" bIns="45720">
            <a:spAutoFit/>
          </a:bodyPr>
          <a:lstStyle/>
          <a:p>
            <a:pPr algn="ctr"/>
            <a:r>
              <a:rPr lang="en-US" altLang="ja-JP" sz="5400" b="1" dirty="0" smtClean="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3" name="正方形/長方形 12"/>
          <p:cNvSpPr/>
          <p:nvPr/>
        </p:nvSpPr>
        <p:spPr>
          <a:xfrm>
            <a:off x="4469340" y="5457998"/>
            <a:ext cx="787396" cy="923330"/>
          </a:xfrm>
          <a:prstGeom prst="rect">
            <a:avLst/>
          </a:prstGeom>
          <a:noFill/>
        </p:spPr>
        <p:txBody>
          <a:bodyPr wrap="none" lIns="91440" tIns="45720" rIns="91440" bIns="45720">
            <a:spAutoFit/>
          </a:bodyPr>
          <a:lstStyle/>
          <a:p>
            <a:pPr algn="ctr"/>
            <a:r>
              <a:rPr lang="en-US" altLang="ja-JP" sz="5400" b="1" dirty="0" smtClean="0">
                <a:ln w="17780" cmpd="sng">
                  <a:noFill/>
                  <a:prstDash val="solid"/>
                  <a:miter lim="800000"/>
                </a:ln>
                <a:latin typeface="Century Schoolbook" panose="02040604050505020304" pitchFamily="18" charset="0"/>
              </a:rPr>
              <a:t>is</a:t>
            </a:r>
            <a:endParaRPr lang="ja-JP" altLang="en-US" sz="5400" b="1" cap="none" spc="0" dirty="0">
              <a:ln w="17780" cmpd="sng">
                <a:noFill/>
                <a:prstDash val="solid"/>
                <a:miter lim="800000"/>
              </a:ln>
              <a:latin typeface="Century Schoolbook" panose="02040604050505020304" pitchFamily="18" charset="0"/>
            </a:endParaRPr>
          </a:p>
        </p:txBody>
      </p:sp>
      <p:sp>
        <p:nvSpPr>
          <p:cNvPr id="14" name="正方形/長方形 13"/>
          <p:cNvSpPr/>
          <p:nvPr/>
        </p:nvSpPr>
        <p:spPr>
          <a:xfrm>
            <a:off x="7199129" y="2060848"/>
            <a:ext cx="1364477" cy="923330"/>
          </a:xfrm>
          <a:prstGeom prst="rect">
            <a:avLst/>
          </a:prstGeom>
          <a:noFill/>
        </p:spPr>
        <p:txBody>
          <a:bodyPr wrap="none" lIns="91440" tIns="45720" rIns="91440" bIns="45720">
            <a:spAutoFit/>
          </a:bodyPr>
          <a:lstStyle/>
          <a:p>
            <a:pPr algn="ctr"/>
            <a:r>
              <a:rPr lang="en-US" altLang="ja-JP" sz="5400" b="1" cap="none" spc="0" dirty="0" smtClean="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5" name="正方形/長方形 14"/>
          <p:cNvSpPr/>
          <p:nvPr/>
        </p:nvSpPr>
        <p:spPr>
          <a:xfrm>
            <a:off x="7205136" y="3717032"/>
            <a:ext cx="1364477" cy="923330"/>
          </a:xfrm>
          <a:prstGeom prst="rect">
            <a:avLst/>
          </a:prstGeom>
          <a:noFill/>
        </p:spPr>
        <p:txBody>
          <a:bodyPr wrap="none" lIns="91440" tIns="45720" rIns="91440" bIns="45720">
            <a:spAutoFit/>
          </a:bodyPr>
          <a:lstStyle/>
          <a:p>
            <a:pPr algn="ctr"/>
            <a:r>
              <a:rPr lang="en-US" altLang="ja-JP" sz="5400" b="1" dirty="0" smtClean="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6" name="正方形/長方形 15"/>
          <p:cNvSpPr/>
          <p:nvPr/>
        </p:nvSpPr>
        <p:spPr>
          <a:xfrm>
            <a:off x="7205136" y="5457998"/>
            <a:ext cx="1364477" cy="923330"/>
          </a:xfrm>
          <a:prstGeom prst="rect">
            <a:avLst/>
          </a:prstGeom>
          <a:noFill/>
        </p:spPr>
        <p:txBody>
          <a:bodyPr wrap="none" lIns="91440" tIns="45720" rIns="91440" bIns="45720">
            <a:spAutoFit/>
          </a:bodyPr>
          <a:lstStyle/>
          <a:p>
            <a:pPr algn="ctr"/>
            <a:r>
              <a:rPr lang="en-US" altLang="ja-JP" sz="5400" b="1" dirty="0" smtClean="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21" name="正方形/長方形 20"/>
          <p:cNvSpPr/>
          <p:nvPr/>
        </p:nvSpPr>
        <p:spPr>
          <a:xfrm>
            <a:off x="467544" y="188640"/>
            <a:ext cx="7992888" cy="523220"/>
          </a:xfrm>
          <a:prstGeom prst="rect">
            <a:avLst/>
          </a:prstGeom>
          <a:noFill/>
        </p:spPr>
        <p:txBody>
          <a:bodyPr wrap="square" lIns="91440" tIns="45720" rIns="91440" bIns="45720">
            <a:spAutoFit/>
          </a:bodyPr>
          <a:lstStyle/>
          <a:p>
            <a:r>
              <a:rPr lang="en-US" altLang="ja-JP" sz="2800" b="1" dirty="0" smtClean="0">
                <a:ln w="17780" cmpd="sng">
                  <a:noFill/>
                  <a:prstDash val="solid"/>
                  <a:miter lim="800000"/>
                </a:ln>
                <a:latin typeface="Century Schoolbook" panose="02040604050505020304" pitchFamily="18" charset="0"/>
                <a:ea typeface="ＭＳ ゴシック" pitchFamily="49" charset="-128"/>
              </a:rPr>
              <a:t>Be</a:t>
            </a:r>
            <a:r>
              <a:rPr lang="ja-JP" altLang="en-US" sz="2800" b="1" dirty="0" smtClean="0">
                <a:ln w="17780" cmpd="sng">
                  <a:noFill/>
                  <a:prstDash val="solid"/>
                  <a:miter lim="800000"/>
                </a:ln>
                <a:latin typeface="Century Schoolbook" panose="02040604050505020304" pitchFamily="18" charset="0"/>
                <a:ea typeface="ＭＳ ゴシック" pitchFamily="49" charset="-128"/>
              </a:rPr>
              <a:t>動詞（</a:t>
            </a:r>
            <a:r>
              <a:rPr lang="en-US" altLang="ja-JP" sz="2800" b="1" dirty="0" smtClean="0">
                <a:ln w="17780" cmpd="sng">
                  <a:noFill/>
                  <a:prstDash val="solid"/>
                  <a:miter lim="800000"/>
                </a:ln>
                <a:latin typeface="Century Schoolbook" panose="02040604050505020304" pitchFamily="18" charset="0"/>
                <a:ea typeface="ＭＳ ゴシック" pitchFamily="49" charset="-128"/>
              </a:rPr>
              <a:t>am / is / are </a:t>
            </a:r>
            <a:r>
              <a:rPr lang="ja-JP" altLang="en-US" sz="2800" b="1" dirty="0" smtClean="0">
                <a:ln w="17780" cmpd="sng">
                  <a:noFill/>
                  <a:prstDash val="solid"/>
                  <a:miter lim="800000"/>
                </a:ln>
                <a:latin typeface="Century Schoolbook" panose="02040604050505020304" pitchFamily="18" charset="0"/>
                <a:ea typeface="ＭＳ ゴシック" pitchFamily="49" charset="-128"/>
              </a:rPr>
              <a:t>）の使い分けー現在</a:t>
            </a:r>
            <a:endParaRPr lang="en-US" altLang="ja-JP" sz="2800" b="1" dirty="0" smtClean="0">
              <a:ln w="17780" cmpd="sng">
                <a:noFill/>
                <a:prstDash val="solid"/>
                <a:miter lim="800000"/>
              </a:ln>
              <a:latin typeface="Century Schoolbook" panose="02040604050505020304" pitchFamily="18" charset="0"/>
              <a:ea typeface="ＭＳ ゴシック" pitchFamily="49" charset="-128"/>
            </a:endParaRPr>
          </a:p>
        </p:txBody>
      </p:sp>
      <p:sp>
        <p:nvSpPr>
          <p:cNvPr id="17" name="正方形/長方形 16"/>
          <p:cNvSpPr/>
          <p:nvPr/>
        </p:nvSpPr>
        <p:spPr>
          <a:xfrm>
            <a:off x="1043608" y="1916832"/>
            <a:ext cx="129614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Century Schoolbook" panose="02040604050505020304" pitchFamily="18" charset="0"/>
            </a:endParaRPr>
          </a:p>
        </p:txBody>
      </p:sp>
      <p:sp>
        <p:nvSpPr>
          <p:cNvPr id="18" name="正方形/長方形 17"/>
          <p:cNvSpPr/>
          <p:nvPr/>
        </p:nvSpPr>
        <p:spPr>
          <a:xfrm>
            <a:off x="1043608" y="3501008"/>
            <a:ext cx="129614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Century Schoolbook" panose="02040604050505020304" pitchFamily="18" charset="0"/>
            </a:endParaRPr>
          </a:p>
        </p:txBody>
      </p:sp>
      <p:sp>
        <p:nvSpPr>
          <p:cNvPr id="19" name="正方形/長方形 18"/>
          <p:cNvSpPr/>
          <p:nvPr/>
        </p:nvSpPr>
        <p:spPr>
          <a:xfrm>
            <a:off x="1115616" y="5229200"/>
            <a:ext cx="129614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1"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lang="ja-JP" altLang="en-US" dirty="0" smtClean="0"/>
              <a:t>これからすること（あらかじめ決めてある）を表現してみよう</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Practice</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898</Words>
  <Application>Microsoft Office PowerPoint</Application>
  <PresentationFormat>画面に合わせる (4:3)</PresentationFormat>
  <Paragraphs>240</Paragraphs>
  <Slides>20</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ＭＳ Ｐゴシック</vt:lpstr>
      <vt:lpstr>ＭＳ ゴシック</vt:lpstr>
      <vt:lpstr>Arial</vt:lpstr>
      <vt:lpstr>Calibri</vt:lpstr>
      <vt:lpstr>Century Schoolbook</vt:lpstr>
      <vt:lpstr>Times New Roman</vt:lpstr>
      <vt:lpstr>Office テーマ</vt:lpstr>
      <vt:lpstr>これからすることを表す表現②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これからすること（あらかじめ決めてある）を表現してみよう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KASUGA_Hideki</dc:creator>
  <cp:lastModifiedBy>春日秀紀</cp:lastModifiedBy>
  <cp:revision>71</cp:revision>
  <cp:lastPrinted>2015-06-15T14:02:50Z</cp:lastPrinted>
  <dcterms:created xsi:type="dcterms:W3CDTF">2012-12-30T13:44:25Z</dcterms:created>
  <dcterms:modified xsi:type="dcterms:W3CDTF">2015-06-15T14:47:07Z</dcterms:modified>
</cp:coreProperties>
</file>