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1" r:id="rId2"/>
    <p:sldId id="292" r:id="rId3"/>
    <p:sldId id="293" r:id="rId4"/>
    <p:sldId id="263" r:id="rId5"/>
    <p:sldId id="298" r:id="rId6"/>
    <p:sldId id="302" r:id="rId7"/>
    <p:sldId id="304" r:id="rId8"/>
    <p:sldId id="303" r:id="rId9"/>
    <p:sldId id="305" r:id="rId10"/>
    <p:sldId id="310" r:id="rId11"/>
    <p:sldId id="309" r:id="rId12"/>
    <p:sldId id="307" r:id="rId13"/>
    <p:sldId id="306" r:id="rId14"/>
    <p:sldId id="308" r:id="rId15"/>
    <p:sldId id="301" r:id="rId16"/>
  </p:sldIdLst>
  <p:sldSz cx="9144000" cy="6858000" type="screen4x3"/>
  <p:notesSz cx="10017125" cy="68881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07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81091" autoAdjust="0"/>
  </p:normalViewPr>
  <p:slideViewPr>
    <p:cSldViewPr>
      <p:cViewPr varScale="1">
        <p:scale>
          <a:sx n="69" d="100"/>
          <a:sy n="69" d="100"/>
        </p:scale>
        <p:origin x="17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0754" cy="345604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053" y="1"/>
            <a:ext cx="4340754" cy="345604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46FAEFB1-A7AB-4020-936C-FC3BDFB24A1E}" type="datetimeFigureOut">
              <a:rPr kumimoji="1" lang="ja-JP" altLang="en-US" smtClean="0"/>
              <a:t>2015/11/27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0754" cy="345603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053" y="6542560"/>
            <a:ext cx="4340754" cy="345603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00BEAAD9-9157-419F-B427-B6633026EE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8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674053" y="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6163987D-3EF4-4ECE-BFF0-43FEFF466C15}" type="datetimeFigureOut">
              <a:rPr kumimoji="1" lang="ja-JP" altLang="en-US" smtClean="0"/>
              <a:pPr/>
              <a:t>2015/11/27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286125" y="515938"/>
            <a:ext cx="3444875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001713" y="3271878"/>
            <a:ext cx="8013700" cy="3099673"/>
          </a:xfrm>
          <a:prstGeom prst="rect">
            <a:avLst/>
          </a:prstGeom>
        </p:spPr>
        <p:txBody>
          <a:bodyPr vert="horz" lIns="96597" tIns="48299" rIns="96597" bIns="48299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674053" y="654256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57979FCE-5E0E-4409-8216-B597A4D827F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3293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2015/11/27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2015/11/27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2015/11/27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2015/11/27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2015/11/27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2015/11/27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2015/11/27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2015/11/27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2015/11/27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2015/11/27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9E2F-B61D-4D4A-86FD-934E147BCA38}" type="datetimeFigureOut">
              <a:rPr kumimoji="1" lang="ja-JP" altLang="en-US" smtClean="0"/>
              <a:pPr/>
              <a:t>2015/11/27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6779-6935-429C-9030-6D5A5AE7FAE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49E2F-B61D-4D4A-86FD-934E147BCA38}" type="datetimeFigureOut">
              <a:rPr kumimoji="1" lang="ja-JP" altLang="en-US" smtClean="0"/>
              <a:pPr/>
              <a:t>2015/11/27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A6779-6935-429C-9030-6D5A5AE7FAE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3</a:t>
            </a:r>
            <a:r>
              <a:rPr kumimoji="1" lang="ja-JP" altLang="en-US" dirty="0" smtClean="0"/>
              <a:t>人称単数現在形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3</a:t>
            </a:r>
            <a:r>
              <a:rPr lang="ja-JP" altLang="en-US" dirty="0" smtClean="0"/>
              <a:t>単現の</a:t>
            </a:r>
            <a:r>
              <a:rPr lang="en-US" altLang="ja-JP" dirty="0" smtClean="0"/>
              <a:t>s</a:t>
            </a:r>
            <a:r>
              <a:rPr lang="ja-JP" altLang="en-US" dirty="0" smtClean="0"/>
              <a:t>文</a:t>
            </a:r>
            <a:r>
              <a:rPr kumimoji="1" lang="ja-JP" altLang="en-US" dirty="0" smtClean="0"/>
              <a:t>の否定文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75"/>
            <a:ext cx="2737831" cy="2053373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04664"/>
            <a:ext cx="2016224" cy="201622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1691680" y="3204265"/>
            <a:ext cx="734481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Takashi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leaves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home at seven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-540568" y="-315416"/>
            <a:ext cx="3896570" cy="32932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noFill/>
                  <a:prstDash val="solid"/>
                  <a:miter lim="800000"/>
                </a:ln>
                <a:solidFill>
                  <a:srgbClr val="FF0000">
                    <a:alpha val="50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CGothic" panose="02000600000000000000" pitchFamily="50" charset="0"/>
              </a:rPr>
              <a:t>×</a:t>
            </a:r>
            <a:endParaRPr lang="ja-JP" altLang="en-US" sz="20800" b="1" dirty="0">
              <a:ln w="18000">
                <a:noFill/>
                <a:prstDash val="solid"/>
                <a:miter lim="800000"/>
              </a:ln>
              <a:solidFill>
                <a:srgbClr val="FF0000">
                  <a:alpha val="50000"/>
                </a:srgb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959424" y="2196153"/>
            <a:ext cx="133265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leave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4355976" y="2772217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923928" y="3204265"/>
            <a:ext cx="16561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leave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s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44016" y="5589240"/>
            <a:ext cx="889248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Takashi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>
                <a:ln w="10541" cmpd="sng">
                  <a:noFill/>
                  <a:prstDash val="solid"/>
                </a:ln>
                <a:noFill/>
                <a:latin typeface="NCGothic" panose="02000600000000000000" pitchFamily="50" charset="0"/>
                <a:ea typeface="ＭＳ ゴシック" pitchFamily="49" charset="-128"/>
              </a:rPr>
              <a:t>doesn’t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leave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home </a:t>
            </a:r>
          </a:p>
          <a:p>
            <a:pPr algn="r"/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at seven.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267744" y="4581128"/>
            <a:ext cx="21957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o + not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2915816" y="5157192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788024" y="5580529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leave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4" name="下矢印 13"/>
          <p:cNvSpPr/>
          <p:nvPr/>
        </p:nvSpPr>
        <p:spPr>
          <a:xfrm rot="20641255">
            <a:off x="4812641" y="3805168"/>
            <a:ext cx="369839" cy="1800200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2339752" y="5589240"/>
            <a:ext cx="20162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466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  <p:bldP spid="11" grpId="0"/>
      <p:bldP spid="12" grpId="0" animBg="1"/>
      <p:bldP spid="13" grpId="0"/>
      <p:bldP spid="14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286985"/>
            <a:ext cx="2520280" cy="2520280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-36512" y="3204265"/>
            <a:ext cx="92170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Ken’s mother 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watches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TV before dinner.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-756592" y="-99392"/>
            <a:ext cx="3896570" cy="32932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noFill/>
                  <a:prstDash val="solid"/>
                  <a:miter lim="800000"/>
                </a:ln>
                <a:solidFill>
                  <a:srgbClr val="FF0000">
                    <a:alpha val="50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CGothic" panose="02000600000000000000" pitchFamily="50" charset="0"/>
              </a:rPr>
              <a:t>×</a:t>
            </a:r>
            <a:endParaRPr lang="ja-JP" altLang="en-US" sz="20800" b="1" dirty="0">
              <a:ln w="18000">
                <a:noFill/>
                <a:prstDash val="solid"/>
                <a:miter lim="800000"/>
              </a:ln>
              <a:solidFill>
                <a:srgbClr val="FF0000">
                  <a:alpha val="50000"/>
                </a:srgb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599384" y="2196153"/>
            <a:ext cx="169269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watch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4104456" y="2772217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347864" y="3204265"/>
            <a:ext cx="187220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watch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es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0" y="5589240"/>
            <a:ext cx="882047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Ken’s mother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>
                <a:ln w="10541" cmpd="sng">
                  <a:noFill/>
                  <a:prstDash val="solid"/>
                </a:ln>
                <a:noFill/>
                <a:latin typeface="NCGothic" panose="02000600000000000000" pitchFamily="50" charset="0"/>
                <a:ea typeface="ＭＳ ゴシック" pitchFamily="49" charset="-128"/>
              </a:rPr>
              <a:t>doesn’t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watch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TV</a:t>
            </a:r>
          </a:p>
          <a:p>
            <a:pPr algn="r"/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b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efore dinner.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131840" y="4581128"/>
            <a:ext cx="21957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o + not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3779912" y="5157192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724128" y="5580529"/>
            <a:ext cx="158417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watch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4" name="下矢印 13"/>
          <p:cNvSpPr/>
          <p:nvPr/>
        </p:nvSpPr>
        <p:spPr>
          <a:xfrm rot="18872311">
            <a:off x="5172278" y="3387258"/>
            <a:ext cx="369839" cy="2546255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3203848" y="5589240"/>
            <a:ext cx="20162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078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  <p:bldP spid="11" grpId="0"/>
      <p:bldP spid="12" grpId="0" animBg="1"/>
      <p:bldP spid="13" grpId="0"/>
      <p:bldP spid="14" grpId="0" animBg="1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03" y="260648"/>
            <a:ext cx="3240360" cy="2430270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3131840" y="3204265"/>
            <a:ext cx="60121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He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plays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his homework.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-252536" y="-29997"/>
            <a:ext cx="3896570" cy="32932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noFill/>
                  <a:prstDash val="solid"/>
                  <a:miter lim="800000"/>
                </a:ln>
                <a:solidFill>
                  <a:srgbClr val="FF0000">
                    <a:alpha val="50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CGothic" panose="02000600000000000000" pitchFamily="50" charset="0"/>
              </a:rPr>
              <a:t>×</a:t>
            </a:r>
            <a:endParaRPr lang="ja-JP" altLang="en-US" sz="20800" b="1" dirty="0">
              <a:ln w="18000">
                <a:noFill/>
                <a:prstDash val="solid"/>
                <a:miter lim="800000"/>
              </a:ln>
              <a:solidFill>
                <a:srgbClr val="FF0000">
                  <a:alpha val="50000"/>
                </a:srgb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644008" y="2196153"/>
            <a:ext cx="10081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4824536" y="2772217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427984" y="3204265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es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259632" y="5589240"/>
            <a:ext cx="80283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He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>
                <a:ln w="10541" cmpd="sng">
                  <a:noFill/>
                  <a:prstDash val="solid"/>
                </a:ln>
                <a:noFill/>
                <a:latin typeface="NCGothic" panose="02000600000000000000" pitchFamily="50" charset="0"/>
                <a:ea typeface="ＭＳ ゴシック" pitchFamily="49" charset="-128"/>
              </a:rPr>
              <a:t>doesn’t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his homework.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447256" y="4581128"/>
            <a:ext cx="21957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o + not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3095328" y="5157192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967536" y="5589240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5148064" y="3861048"/>
            <a:ext cx="369839" cy="1800200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2447256" y="5589240"/>
            <a:ext cx="20162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380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  <p:bldP spid="11" grpId="0"/>
      <p:bldP spid="12" grpId="0" animBg="1"/>
      <p:bldP spid="13" grpId="0"/>
      <p:bldP spid="14" grpId="0" animBg="1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476088"/>
            <a:ext cx="2520280" cy="2142074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1187624" y="3212976"/>
            <a:ext cx="84249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My father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takes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a bath after dinner.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-828600" y="188640"/>
            <a:ext cx="3896570" cy="32932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noFill/>
                  <a:prstDash val="solid"/>
                  <a:miter lim="800000"/>
                </a:ln>
                <a:solidFill>
                  <a:srgbClr val="FF0000">
                    <a:alpha val="50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CGothic" panose="02000600000000000000" pitchFamily="50" charset="0"/>
              </a:rPr>
              <a:t>×</a:t>
            </a:r>
            <a:endParaRPr lang="ja-JP" altLang="en-US" sz="20800" b="1" dirty="0">
              <a:ln w="18000">
                <a:noFill/>
                <a:prstDash val="solid"/>
                <a:miter lim="800000"/>
              </a:ln>
              <a:solidFill>
                <a:srgbClr val="FF0000">
                  <a:alpha val="50000"/>
                </a:srgb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671392" y="2196153"/>
            <a:ext cx="140466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take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4067944" y="2772217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707904" y="3204265"/>
            <a:ext cx="158417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take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s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79512" y="5589240"/>
            <a:ext cx="878497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My father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>
                <a:ln w="10541" cmpd="sng">
                  <a:noFill/>
                  <a:prstDash val="solid"/>
                </a:ln>
                <a:noFill/>
                <a:latin typeface="NCGothic" panose="02000600000000000000" pitchFamily="50" charset="0"/>
                <a:ea typeface="ＭＳ ゴシック" pitchFamily="49" charset="-128"/>
              </a:rPr>
              <a:t>doesn’t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）（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take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a bath </a:t>
            </a:r>
          </a:p>
          <a:p>
            <a:pPr algn="r"/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after dinner.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483768" y="4581128"/>
            <a:ext cx="21957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o + not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3347864" y="5157192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148064" y="5589240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take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4" name="下矢印 13"/>
          <p:cNvSpPr/>
          <p:nvPr/>
        </p:nvSpPr>
        <p:spPr>
          <a:xfrm rot="19714444">
            <a:off x="5014183" y="3825434"/>
            <a:ext cx="369839" cy="1800200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2627784" y="5589240"/>
            <a:ext cx="20162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770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  <p:bldP spid="11" grpId="0"/>
      <p:bldP spid="12" grpId="0" animBg="1"/>
      <p:bldP spid="13" grpId="0"/>
      <p:bldP spid="14" grpId="0" animBg="1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602020"/>
            <a:ext cx="2520280" cy="1890210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1403648" y="3212976"/>
            <a:ext cx="84249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My sister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goes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to bed at eleven.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-468560" y="-243408"/>
            <a:ext cx="3896570" cy="32932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noFill/>
                  <a:prstDash val="solid"/>
                  <a:miter lim="800000"/>
                </a:ln>
                <a:solidFill>
                  <a:srgbClr val="FF0000">
                    <a:alpha val="50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CGothic" panose="02000600000000000000" pitchFamily="50" charset="0"/>
              </a:rPr>
              <a:t>×</a:t>
            </a:r>
            <a:endParaRPr lang="ja-JP" altLang="en-US" sz="20800" b="1" dirty="0">
              <a:ln w="18000">
                <a:noFill/>
                <a:prstDash val="solid"/>
                <a:miter lim="800000"/>
              </a:ln>
              <a:solidFill>
                <a:srgbClr val="FF0000">
                  <a:alpha val="50000"/>
                </a:srgb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031432" y="2196153"/>
            <a:ext cx="140466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go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4283968" y="2772217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779912" y="3212976"/>
            <a:ext cx="158417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go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es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79512" y="5589240"/>
            <a:ext cx="878497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My sister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>
                <a:ln w="10541" cmpd="sng">
                  <a:noFill/>
                  <a:prstDash val="solid"/>
                </a:ln>
                <a:noFill/>
                <a:latin typeface="NCGothic" panose="02000600000000000000" pitchFamily="50" charset="0"/>
                <a:ea typeface="ＭＳ ゴシック" pitchFamily="49" charset="-128"/>
              </a:rPr>
              <a:t>doesn’t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）（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go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to bed</a:t>
            </a:r>
          </a:p>
          <a:p>
            <a:pPr algn="r"/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a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t eleven.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483768" y="4581128"/>
            <a:ext cx="21957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o + not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3347864" y="5157192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076056" y="5589240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go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4" name="下矢印 13"/>
          <p:cNvSpPr/>
          <p:nvPr/>
        </p:nvSpPr>
        <p:spPr>
          <a:xfrm rot="19714444">
            <a:off x="4798160" y="3825433"/>
            <a:ext cx="369839" cy="1800200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2627784" y="5589240"/>
            <a:ext cx="20162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89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  <p:bldP spid="11" grpId="0"/>
      <p:bldP spid="12" grpId="0" animBg="1"/>
      <p:bldP spid="13" grpId="0"/>
      <p:bldP spid="14" grpId="0" animBg="1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0"/>
            <a:ext cx="612699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ja-JP" altLang="en-US" sz="4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人称単数現在の否定文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pic>
        <p:nvPicPr>
          <p:cNvPr id="35" name="Picture 2" descr="C:\Users\KASUGA_Hideki\AppData\Local\Microsoft\Windows\Temporary Internet Files\Content.IE5\H7L29UY0\MC9004291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082605"/>
            <a:ext cx="2016224" cy="2058363"/>
          </a:xfrm>
          <a:prstGeom prst="rect">
            <a:avLst/>
          </a:prstGeom>
          <a:noFill/>
        </p:spPr>
      </p:pic>
      <p:sp>
        <p:nvSpPr>
          <p:cNvPr id="33" name="正方形/長方形 32"/>
          <p:cNvSpPr/>
          <p:nvPr/>
        </p:nvSpPr>
        <p:spPr>
          <a:xfrm>
            <a:off x="5715990" y="495831"/>
            <a:ext cx="3896570" cy="32932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noFill/>
                  <a:prstDash val="solid"/>
                  <a:miter lim="800000"/>
                </a:ln>
                <a:solidFill>
                  <a:srgbClr val="FF0000">
                    <a:alpha val="46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×</a:t>
            </a:r>
            <a:endParaRPr lang="ja-JP" altLang="en-US" sz="20800" b="1" dirty="0">
              <a:ln w="18000">
                <a:noFill/>
                <a:prstDash val="solid"/>
                <a:miter lim="800000"/>
              </a:ln>
              <a:solidFill>
                <a:srgbClr val="FF0000">
                  <a:alpha val="46000"/>
                </a:srgb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330270" y="1980129"/>
            <a:ext cx="27879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p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lay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475656" y="1988840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627784" y="980728"/>
            <a:ext cx="4010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s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475656" y="1988840"/>
            <a:ext cx="1296144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555776" y="1988840"/>
            <a:ext cx="82747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/>
                <a:latin typeface="NCGothic" panose="02000600000000000000" pitchFamily="50" charset="0"/>
                <a:ea typeface="ＭＳ ゴシック" pitchFamily="49" charset="-128"/>
              </a:rPr>
              <a:t>not</a:t>
            </a:r>
            <a:endParaRPr lang="ja-JP" altLang="en-US" sz="3200" b="1" cap="none" spc="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C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825777" y="1988840"/>
            <a:ext cx="72327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He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1187624" y="980728"/>
            <a:ext cx="34179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He play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s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 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44" name="上矢印 43"/>
          <p:cNvSpPr/>
          <p:nvPr/>
        </p:nvSpPr>
        <p:spPr>
          <a:xfrm rot="2237378" flipH="1" flipV="1">
            <a:off x="2406289" y="1384873"/>
            <a:ext cx="256479" cy="921890"/>
          </a:xfrm>
          <a:prstGeom prst="upArrow">
            <a:avLst/>
          </a:prstGeom>
          <a:solidFill>
            <a:srgbClr val="FF00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4139952" y="1988840"/>
            <a:ext cx="4010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prstClr val="white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s</a:t>
            </a:r>
            <a:endParaRPr lang="en-US" altLang="ja-JP" sz="3200" b="1" dirty="0" smtClean="0">
              <a:ln w="17780" cmpd="sng">
                <a:noFill/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47" name="上矢印 46"/>
          <p:cNvSpPr/>
          <p:nvPr/>
        </p:nvSpPr>
        <p:spPr>
          <a:xfrm rot="13088374">
            <a:off x="4453959" y="1875141"/>
            <a:ext cx="236084" cy="398924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827584" y="2636912"/>
            <a:ext cx="476925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He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play</a:t>
            </a:r>
            <a:r>
              <a:rPr lang="ja-JP" altLang="en-US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soccer.</a:t>
            </a:r>
            <a:endParaRPr lang="ja-JP" altLang="en-US" sz="3200" b="1" dirty="0">
              <a:ln w="10541" cmpd="sng">
                <a:noFill/>
                <a:prstDash val="solid"/>
              </a:ln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179512" y="4479503"/>
            <a:ext cx="914501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①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一般動詞の文の否定文なので「 </a:t>
            </a:r>
            <a:r>
              <a:rPr lang="en-US" altLang="ja-JP" sz="2400" b="1" dirty="0" smtClean="0">
                <a:latin typeface="NCGothic" panose="02000600000000000000" pitchFamily="50" charset="0"/>
              </a:rPr>
              <a:t>do + not 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」を使うが、</a:t>
            </a:r>
            <a:endParaRPr lang="en-US" altLang="ja-JP" sz="2400" b="1" dirty="0" smtClean="0">
              <a:latin typeface="NCGothic" panose="02000600000000000000" pitchFamily="50" charset="0"/>
            </a:endParaRPr>
          </a:p>
          <a:p>
            <a:r>
              <a:rPr lang="ja-JP" altLang="en-US" sz="2400" b="1" dirty="0" smtClean="0">
                <a:latin typeface="NCGothic" panose="02000600000000000000" pitchFamily="50" charset="0"/>
              </a:rPr>
              <a:t>　 一般動詞に使っている 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 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は 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 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にくっついて「 </a:t>
            </a:r>
            <a:r>
              <a:rPr lang="en-US" altLang="ja-JP" sz="24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24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</a:t>
            </a:r>
            <a:r>
              <a:rPr lang="ja-JP" altLang="en-US" sz="2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en-US" altLang="ja-JP" sz="24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not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」になる。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  <a:p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179512" y="5199583"/>
            <a:ext cx="799288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②動詞からは</a:t>
            </a:r>
            <a:r>
              <a:rPr lang="en-US" altLang="ja-JP" sz="24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がなくなり、元の形（原形）に戻る。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46678" y="3915633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107504" y="3861048"/>
            <a:ext cx="8964488" cy="2232248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 w="254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179512" y="5559623"/>
            <a:ext cx="813690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ja-JP" altLang="en-US" sz="2400" b="1" dirty="0" smtClean="0">
                <a:latin typeface="NCGothic" panose="02000600000000000000" pitchFamily="50" charset="0"/>
              </a:rPr>
              <a:t>③</a:t>
            </a:r>
            <a:r>
              <a:rPr lang="en-US" altLang="ja-JP" sz="2400" b="1" dirty="0" smtClean="0">
                <a:latin typeface="NCGothic" panose="02000600000000000000" pitchFamily="50" charset="0"/>
              </a:rPr>
              <a:t>does + not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の短縮形は「</a:t>
            </a:r>
            <a:r>
              <a:rPr lang="en-US" altLang="ja-JP" sz="24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 do</a:t>
            </a:r>
            <a:r>
              <a:rPr lang="en-US" altLang="ja-JP" sz="2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 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」になる。</a:t>
            </a:r>
            <a:endParaRPr lang="ja-JP" altLang="en-US" sz="2400" b="1" dirty="0"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92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3546294" y="1827402"/>
            <a:ext cx="253787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play 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pic>
        <p:nvPicPr>
          <p:cNvPr id="35" name="Picture 2" descr="C:\Users\KASUGA_Hideki\AppData\Local\Microsoft\Windows\Temporary Internet Files\Content.IE5\H7L29UY0\MC9004291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628800"/>
            <a:ext cx="2016224" cy="2058363"/>
          </a:xfrm>
          <a:prstGeom prst="rect">
            <a:avLst/>
          </a:prstGeom>
          <a:noFill/>
        </p:spPr>
      </p:pic>
      <p:sp>
        <p:nvSpPr>
          <p:cNvPr id="25" name="正方形/長方形 24"/>
          <p:cNvSpPr/>
          <p:nvPr/>
        </p:nvSpPr>
        <p:spPr>
          <a:xfrm>
            <a:off x="3664419" y="1044025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384499" y="1044025"/>
            <a:ext cx="82747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/>
                <a:latin typeface="NCGothic" panose="02000600000000000000" pitchFamily="50" charset="0"/>
                <a:ea typeface="ＭＳ ゴシック" pitchFamily="49" charset="-128"/>
              </a:rPr>
              <a:t>not</a:t>
            </a:r>
            <a:endParaRPr lang="ja-JP" altLang="en-US" sz="3200" b="1" cap="none" spc="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C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-180528" y="980728"/>
            <a:ext cx="3896570" cy="32932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noFill/>
                  <a:prstDash val="solid"/>
                  <a:miter lim="800000"/>
                </a:ln>
                <a:solidFill>
                  <a:srgbClr val="FF0000">
                    <a:alpha val="50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CGothic" panose="02000600000000000000" pitchFamily="50" charset="0"/>
              </a:rPr>
              <a:t>×</a:t>
            </a:r>
            <a:endParaRPr lang="ja-JP" altLang="en-US" sz="20800" b="1" dirty="0">
              <a:ln w="18000">
                <a:noFill/>
                <a:prstDash val="solid"/>
                <a:miter lim="800000"/>
              </a:ln>
              <a:solidFill>
                <a:srgbClr val="FF0000">
                  <a:alpha val="50000"/>
                </a:srgb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3322902" y="1836113"/>
            <a:ext cx="36740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I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3636647" y="4212377"/>
            <a:ext cx="266290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play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724099" y="3402867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4427984" y="4212377"/>
            <a:ext cx="4010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s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635896" y="4212377"/>
            <a:ext cx="1296144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681384" y="3411578"/>
            <a:ext cx="82747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/>
                <a:latin typeface="NCGothic" panose="02000600000000000000" pitchFamily="50" charset="0"/>
                <a:ea typeface="ＭＳ ゴシック" pitchFamily="49" charset="-128"/>
              </a:rPr>
              <a:t>not</a:t>
            </a:r>
            <a:endParaRPr lang="ja-JP" altLang="en-US" sz="3200" b="1" cap="none" spc="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C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985380" y="4194955"/>
            <a:ext cx="72327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He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0" y="0"/>
            <a:ext cx="612699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ja-JP" altLang="en-US" sz="4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人称単数現在の否定文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18906 -2.22222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-0.00486 0.1150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5741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85185E-6 L 0.00139 0.1150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96296E-6 L 0.22847 0.000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24" y="23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96296E-6 L 0.2302 0.0004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10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96296E-6 L -0.00486 0.11504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5741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0.00139 0.11505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2 0.00047 L -0.02969 0.0007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25" grpId="0"/>
      <p:bldP spid="25" grpId="1"/>
      <p:bldP spid="26" grpId="0"/>
      <p:bldP spid="26" grpId="1"/>
      <p:bldP spid="29" grpId="0"/>
      <p:bldP spid="30" grpId="0"/>
      <p:bldP spid="30" grpId="1"/>
      <p:bldP spid="31" grpId="0"/>
      <p:bldP spid="31" grpId="1"/>
      <p:bldP spid="40" grpId="0"/>
      <p:bldP spid="40" grpId="1"/>
      <p:bldP spid="40" grpId="2"/>
      <p:bldP spid="14" grpId="0" animBg="1"/>
      <p:bldP spid="32" grpId="0"/>
      <p:bldP spid="32" grpId="1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0"/>
            <a:ext cx="612699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ja-JP" altLang="en-US" sz="4400" b="1" dirty="0" smtClean="0">
                <a:ln w="17780" cmpd="sng">
                  <a:noFill/>
                  <a:prstDash val="solid"/>
                  <a:miter lim="800000"/>
                </a:ln>
                <a:latin typeface="ＭＳ ゴシック" pitchFamily="49" charset="-128"/>
                <a:ea typeface="ＭＳ ゴシック" pitchFamily="49" charset="-128"/>
              </a:rPr>
              <a:t>人称単数現在の否定文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ＭＳ ゴシック" pitchFamily="49" charset="-128"/>
              <a:ea typeface="ＭＳ ゴシック" pitchFamily="49" charset="-128"/>
            </a:endParaRPr>
          </a:p>
        </p:txBody>
      </p:sp>
      <p:pic>
        <p:nvPicPr>
          <p:cNvPr id="35" name="Picture 2" descr="C:\Users\KASUGA_Hideki\AppData\Local\Microsoft\Windows\Temporary Internet Files\Content.IE5\H7L29UY0\MC9004291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082605"/>
            <a:ext cx="2016224" cy="2058363"/>
          </a:xfrm>
          <a:prstGeom prst="rect">
            <a:avLst/>
          </a:prstGeom>
          <a:noFill/>
        </p:spPr>
      </p:pic>
      <p:sp>
        <p:nvSpPr>
          <p:cNvPr id="33" name="正方形/長方形 32"/>
          <p:cNvSpPr/>
          <p:nvPr/>
        </p:nvSpPr>
        <p:spPr>
          <a:xfrm>
            <a:off x="5715990" y="495831"/>
            <a:ext cx="3896570" cy="32932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noFill/>
                  <a:prstDash val="solid"/>
                  <a:miter lim="800000"/>
                </a:ln>
                <a:solidFill>
                  <a:srgbClr val="FF0000">
                    <a:alpha val="46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×</a:t>
            </a:r>
            <a:endParaRPr lang="ja-JP" altLang="en-US" sz="20800" b="1" dirty="0">
              <a:ln w="18000">
                <a:noFill/>
                <a:prstDash val="solid"/>
                <a:miter lim="800000"/>
              </a:ln>
              <a:solidFill>
                <a:srgbClr val="FF0000">
                  <a:alpha val="46000"/>
                </a:srgb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330270" y="1980129"/>
            <a:ext cx="27879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p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lay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475656" y="1988840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627784" y="980728"/>
            <a:ext cx="4010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s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475656" y="1988840"/>
            <a:ext cx="1296144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555776" y="1988840"/>
            <a:ext cx="82747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/>
                <a:latin typeface="NCGothic" panose="02000600000000000000" pitchFamily="50" charset="0"/>
                <a:ea typeface="ＭＳ ゴシック" pitchFamily="49" charset="-128"/>
              </a:rPr>
              <a:t>not</a:t>
            </a:r>
            <a:endParaRPr lang="ja-JP" altLang="en-US" sz="3200" b="1" cap="none" spc="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C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825777" y="1988840"/>
            <a:ext cx="72327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He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1187624" y="980728"/>
            <a:ext cx="34179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He play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s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 soccer.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44" name="上矢印 43"/>
          <p:cNvSpPr/>
          <p:nvPr/>
        </p:nvSpPr>
        <p:spPr>
          <a:xfrm rot="2237378" flipH="1" flipV="1">
            <a:off x="2406289" y="1384873"/>
            <a:ext cx="256479" cy="921890"/>
          </a:xfrm>
          <a:prstGeom prst="upArrow">
            <a:avLst/>
          </a:prstGeom>
          <a:solidFill>
            <a:srgbClr val="FF00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NCGothic" panose="02000600000000000000" pitchFamily="50" charset="0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4139952" y="1988840"/>
            <a:ext cx="4010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prstClr val="white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CGothic" panose="02000600000000000000" pitchFamily="50" charset="0"/>
              </a:rPr>
              <a:t>s</a:t>
            </a:r>
            <a:endParaRPr lang="en-US" altLang="ja-JP" sz="3200" b="1" dirty="0" smtClean="0">
              <a:ln w="17780" cmpd="sng">
                <a:noFill/>
                <a:prstDash val="solid"/>
                <a:miter lim="800000"/>
              </a:ln>
              <a:solidFill>
                <a:srgbClr val="FFC000"/>
              </a:solidFill>
              <a:latin typeface="NCGothic" panose="02000600000000000000" pitchFamily="50" charset="0"/>
            </a:endParaRPr>
          </a:p>
        </p:txBody>
      </p:sp>
      <p:sp>
        <p:nvSpPr>
          <p:cNvPr id="47" name="上矢印 46"/>
          <p:cNvSpPr/>
          <p:nvPr/>
        </p:nvSpPr>
        <p:spPr>
          <a:xfrm rot="13088374">
            <a:off x="4453959" y="1875141"/>
            <a:ext cx="236084" cy="398924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NCGothic" panose="02000600000000000000" pitchFamily="50" charset="0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827584" y="2636912"/>
            <a:ext cx="476925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He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play</a:t>
            </a:r>
            <a:r>
              <a:rPr lang="ja-JP" altLang="en-US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soccer.</a:t>
            </a:r>
            <a:endParaRPr lang="ja-JP" altLang="en-US" sz="3200" b="1" dirty="0">
              <a:ln w="10541" cmpd="sng">
                <a:noFill/>
                <a:prstDash val="solid"/>
              </a:ln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179512" y="4479503"/>
            <a:ext cx="914501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①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一般動詞の文の否定文なので「 </a:t>
            </a:r>
            <a:r>
              <a:rPr lang="en-US" altLang="ja-JP" sz="2400" b="1" dirty="0" smtClean="0">
                <a:latin typeface="NCGothic" panose="02000600000000000000" pitchFamily="50" charset="0"/>
              </a:rPr>
              <a:t>do + not 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」を使うが、</a:t>
            </a:r>
            <a:endParaRPr lang="en-US" altLang="ja-JP" sz="2400" b="1" dirty="0" smtClean="0">
              <a:latin typeface="NCGothic" panose="02000600000000000000" pitchFamily="50" charset="0"/>
            </a:endParaRPr>
          </a:p>
          <a:p>
            <a:r>
              <a:rPr lang="ja-JP" altLang="en-US" sz="2400" b="1" dirty="0" smtClean="0">
                <a:latin typeface="NCGothic" panose="02000600000000000000" pitchFamily="50" charset="0"/>
              </a:rPr>
              <a:t>　 一般動詞に使っている 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 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は 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do 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にくっついて「 </a:t>
            </a:r>
            <a:r>
              <a:rPr lang="en-US" altLang="ja-JP" sz="24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24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</a:t>
            </a:r>
            <a:r>
              <a:rPr lang="ja-JP" altLang="en-US" sz="2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en-US" altLang="ja-JP" sz="24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not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 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」になる。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  <a:p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179512" y="5199583"/>
            <a:ext cx="799288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②動詞からは</a:t>
            </a:r>
            <a:r>
              <a:rPr lang="en-US" altLang="ja-JP" sz="2400" b="1" dirty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s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NCGothic" panose="02000600000000000000" pitchFamily="50" charset="0"/>
              </a:rPr>
              <a:t>がなくなり、元の形（原形）に戻る。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NCGothic" panose="02000600000000000000" pitchFamily="50" charset="0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46678" y="3915633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107504" y="3861048"/>
            <a:ext cx="8964488" cy="2232248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 w="254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179512" y="5559623"/>
            <a:ext cx="813690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ja-JP" altLang="en-US" sz="2400" b="1" dirty="0" smtClean="0">
                <a:latin typeface="NCGothic" panose="02000600000000000000" pitchFamily="50" charset="0"/>
              </a:rPr>
              <a:t>③</a:t>
            </a:r>
            <a:r>
              <a:rPr lang="en-US" altLang="ja-JP" sz="2400" b="1" dirty="0" smtClean="0">
                <a:latin typeface="NCGothic" panose="02000600000000000000" pitchFamily="50" charset="0"/>
              </a:rPr>
              <a:t>does + not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の短縮形は「</a:t>
            </a:r>
            <a:r>
              <a:rPr lang="en-US" altLang="ja-JP" sz="24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 do</a:t>
            </a:r>
            <a:r>
              <a:rPr lang="en-US" altLang="ja-JP" sz="24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 </a:t>
            </a:r>
            <a:r>
              <a:rPr lang="ja-JP" altLang="en-US" sz="2400" b="1" dirty="0" smtClean="0">
                <a:latin typeface="NCGothic" panose="02000600000000000000" pitchFamily="50" charset="0"/>
              </a:rPr>
              <a:t>」になる。</a:t>
            </a:r>
            <a:endParaRPr lang="ja-JP" altLang="en-US" sz="2400" b="1" dirty="0">
              <a:latin typeface="NCGothic" panose="020006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73 -0.00186 L -0.0691 0.1462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0" y="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27" grpId="0"/>
      <p:bldP spid="27" grpId="1"/>
      <p:bldP spid="39" grpId="0" animBg="1"/>
      <p:bldP spid="41" grpId="0"/>
      <p:bldP spid="42" grpId="0"/>
      <p:bldP spid="43" grpId="0"/>
      <p:bldP spid="44" grpId="0" animBg="1"/>
      <p:bldP spid="45" grpId="0"/>
      <p:bldP spid="47" grpId="0" animBg="1"/>
      <p:bldP spid="48" grpId="0"/>
      <p:bldP spid="54" grpId="0"/>
      <p:bldP spid="55" grpId="0"/>
      <p:bldP spid="56" grpId="0"/>
      <p:bldP spid="57" grpId="0" animBg="1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3</a:t>
            </a:r>
            <a:r>
              <a:rPr lang="ja-JP" altLang="en-US" sz="4000" dirty="0" smtClean="0"/>
              <a:t>単現の</a:t>
            </a:r>
            <a:r>
              <a:rPr lang="en-US" altLang="ja-JP" sz="4000" dirty="0" smtClean="0"/>
              <a:t>s</a:t>
            </a:r>
            <a:r>
              <a:rPr lang="ja-JP" altLang="en-US" sz="4000" dirty="0" smtClean="0"/>
              <a:t>を使った文の</a:t>
            </a:r>
            <a:r>
              <a:rPr kumimoji="1" lang="ja-JP" altLang="en-US" sz="4000" dirty="0" smtClean="0"/>
              <a:t>練習しよう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否定文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286985"/>
            <a:ext cx="2520280" cy="2520280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3203848" y="3204265"/>
            <a:ext cx="60121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Taro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plays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basketball.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-468560" y="116632"/>
            <a:ext cx="3896570" cy="32932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noFill/>
                  <a:prstDash val="solid"/>
                  <a:miter lim="800000"/>
                </a:ln>
                <a:solidFill>
                  <a:srgbClr val="FF0000">
                    <a:alpha val="50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CGothic" panose="02000600000000000000" pitchFamily="50" charset="0"/>
              </a:rPr>
              <a:t>×</a:t>
            </a:r>
            <a:endParaRPr lang="ja-JP" altLang="en-US" sz="20800" b="1" dirty="0">
              <a:ln w="18000">
                <a:noFill/>
                <a:prstDash val="solid"/>
                <a:miter lim="800000"/>
              </a:ln>
              <a:solidFill>
                <a:srgbClr val="FF0000">
                  <a:alpha val="50000"/>
                </a:srgb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895528" y="2196153"/>
            <a:ext cx="10081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play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5148064" y="2772217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788024" y="3204265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play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s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83568" y="5589240"/>
            <a:ext cx="80283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Taro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>
                <a:ln w="10541" cmpd="sng">
                  <a:noFill/>
                  <a:prstDash val="solid"/>
                </a:ln>
                <a:noFill/>
                <a:latin typeface="NCGothic" panose="02000600000000000000" pitchFamily="50" charset="0"/>
                <a:ea typeface="ＭＳ ゴシック" pitchFamily="49" charset="-128"/>
              </a:rPr>
              <a:t>doesn’t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plays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basketball.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123728" y="4581128"/>
            <a:ext cx="21957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o + not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2771800" y="5157192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788024" y="5580529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play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5148064" y="3861048"/>
            <a:ext cx="369839" cy="1800200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2195736" y="5589240"/>
            <a:ext cx="20162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  <p:bldP spid="11" grpId="0"/>
      <p:bldP spid="12" grpId="0" animBg="1"/>
      <p:bldP spid="13" grpId="0"/>
      <p:bldP spid="14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284966"/>
            <a:ext cx="2520280" cy="2524319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3203848" y="3204265"/>
            <a:ext cx="60121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Mika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likes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softball.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-620714" y="-171400"/>
            <a:ext cx="3896570" cy="32932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noFill/>
                  <a:prstDash val="solid"/>
                  <a:miter lim="800000"/>
                </a:ln>
                <a:solidFill>
                  <a:srgbClr val="FF0000">
                    <a:alpha val="50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CGothic" panose="02000600000000000000" pitchFamily="50" charset="0"/>
              </a:rPr>
              <a:t>×</a:t>
            </a:r>
            <a:endParaRPr lang="ja-JP" altLang="en-US" sz="20800" b="1" dirty="0">
              <a:ln w="18000">
                <a:noFill/>
                <a:prstDash val="solid"/>
                <a:miter lim="800000"/>
              </a:ln>
              <a:solidFill>
                <a:srgbClr val="FF0000">
                  <a:alpha val="50000"/>
                </a:srgb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895528" y="2196153"/>
            <a:ext cx="10081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like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5148064" y="2772217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788024" y="3212976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like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s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864096" y="5589240"/>
            <a:ext cx="80283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Mika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>
                <a:ln w="10541" cmpd="sng">
                  <a:noFill/>
                  <a:prstDash val="solid"/>
                </a:ln>
                <a:noFill/>
                <a:latin typeface="NCGothic" panose="02000600000000000000" pitchFamily="50" charset="0"/>
                <a:ea typeface="ＭＳ ゴシック" pitchFamily="49" charset="-128"/>
              </a:rPr>
              <a:t>doesn’t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like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softball.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304256" y="4581128"/>
            <a:ext cx="21957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o + not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2952328" y="5157192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968552" y="5580529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like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5148064" y="3861048"/>
            <a:ext cx="369839" cy="1800200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2448272" y="5589240"/>
            <a:ext cx="20162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002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  <p:bldP spid="11" grpId="0"/>
      <p:bldP spid="12" grpId="0" animBg="1"/>
      <p:bldP spid="13" grpId="0"/>
      <p:bldP spid="14" grpId="0" animBg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424506"/>
            <a:ext cx="2520280" cy="2245238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4211960" y="3212976"/>
            <a:ext cx="554461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He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plays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the piano.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-396552" y="116632"/>
            <a:ext cx="3896570" cy="32932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noFill/>
                  <a:prstDash val="solid"/>
                  <a:miter lim="800000"/>
                </a:ln>
                <a:solidFill>
                  <a:srgbClr val="FF0000">
                    <a:alpha val="50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CGothic" panose="02000600000000000000" pitchFamily="50" charset="0"/>
              </a:rPr>
              <a:t>×</a:t>
            </a:r>
            <a:endParaRPr lang="ja-JP" altLang="en-US" sz="20800" b="1" dirty="0">
              <a:ln w="18000">
                <a:noFill/>
                <a:prstDash val="solid"/>
                <a:miter lim="800000"/>
              </a:ln>
              <a:solidFill>
                <a:srgbClr val="FF0000">
                  <a:alpha val="50000"/>
                </a:srgb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399584" y="2196153"/>
            <a:ext cx="10081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play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5652120" y="2772217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5292080" y="3204265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play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s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547664" y="5589240"/>
            <a:ext cx="928903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He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>
                <a:ln w="10541" cmpd="sng">
                  <a:noFill/>
                  <a:prstDash val="solid"/>
                </a:ln>
                <a:noFill/>
                <a:latin typeface="NCGothic" panose="02000600000000000000" pitchFamily="50" charset="0"/>
                <a:ea typeface="ＭＳ ゴシック" pitchFamily="49" charset="-128"/>
              </a:rPr>
              <a:t>doesn’t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plays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the piano.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555776" y="4581128"/>
            <a:ext cx="21957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o + not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3203848" y="5157192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292080" y="5580529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play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5652120" y="3861048"/>
            <a:ext cx="369839" cy="1800200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2627784" y="5589240"/>
            <a:ext cx="20162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6216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  <p:bldP spid="11" grpId="0"/>
      <p:bldP spid="12" grpId="0" animBg="1"/>
      <p:bldP spid="13" grpId="0"/>
      <p:bldP spid="14" grpId="0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0" y="620688"/>
            <a:ext cx="2520280" cy="1890210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3203848" y="3204265"/>
            <a:ext cx="60121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She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gets up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at seven.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-540568" y="14826"/>
            <a:ext cx="3896570" cy="32932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 smtClean="0">
                <a:ln w="18000">
                  <a:noFill/>
                  <a:prstDash val="solid"/>
                  <a:miter lim="800000"/>
                </a:ln>
                <a:solidFill>
                  <a:srgbClr val="FF0000">
                    <a:alpha val="50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CGothic" panose="02000600000000000000" pitchFamily="50" charset="0"/>
              </a:rPr>
              <a:t>×</a:t>
            </a:r>
            <a:endParaRPr lang="ja-JP" altLang="en-US" sz="20800" b="1" dirty="0">
              <a:ln w="18000">
                <a:noFill/>
                <a:prstDash val="solid"/>
                <a:miter lim="800000"/>
              </a:ln>
              <a:solidFill>
                <a:srgbClr val="FF0000">
                  <a:alpha val="50000"/>
                </a:srgb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607496" y="2196153"/>
            <a:ext cx="147667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get up 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5148064" y="2772217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44008" y="3204265"/>
            <a:ext cx="194421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g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et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s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up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83568" y="5589240"/>
            <a:ext cx="80283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She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>
                <a:ln w="10541" cmpd="sng">
                  <a:noFill/>
                  <a:prstDash val="solid"/>
                </a:ln>
                <a:noFill/>
                <a:latin typeface="NCGothic" panose="02000600000000000000" pitchFamily="50" charset="0"/>
                <a:ea typeface="ＭＳ ゴシック" pitchFamily="49" charset="-128"/>
              </a:rPr>
              <a:t>doesn’t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）（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get up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at seven.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123728" y="4581128"/>
            <a:ext cx="21957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o + not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2771800" y="5157192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644008" y="5589240"/>
            <a:ext cx="16561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g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et up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5148064" y="3861048"/>
            <a:ext cx="369839" cy="1800200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2123728" y="5589240"/>
            <a:ext cx="20162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680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  <p:bldP spid="11" grpId="0"/>
      <p:bldP spid="12" grpId="0" animBg="1"/>
      <p:bldP spid="13" grpId="0"/>
      <p:bldP spid="14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284966"/>
            <a:ext cx="2520279" cy="2524319"/>
          </a:xfrm>
          <a:prstGeom prst="rect">
            <a:avLst/>
          </a:prstGeom>
          <a:noFill/>
        </p:spPr>
      </p:pic>
      <p:sp>
        <p:nvSpPr>
          <p:cNvPr id="6" name="正方形/長方形 5"/>
          <p:cNvSpPr/>
          <p:nvPr/>
        </p:nvSpPr>
        <p:spPr>
          <a:xfrm>
            <a:off x="3203848" y="3204265"/>
            <a:ext cx="60121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He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eats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breakfast at six.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-612576" y="116632"/>
            <a:ext cx="3896570" cy="32932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800" b="1" dirty="0">
                <a:ln w="18000">
                  <a:noFill/>
                  <a:prstDash val="solid"/>
                  <a:miter lim="800000"/>
                </a:ln>
                <a:solidFill>
                  <a:srgbClr val="FF0000">
                    <a:alpha val="50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CGothic" panose="02000600000000000000" pitchFamily="50" charset="0"/>
              </a:rPr>
              <a:t>×</a:t>
            </a:r>
            <a:endParaRPr lang="ja-JP" altLang="en-US" sz="20800" b="1" dirty="0">
              <a:ln w="18000">
                <a:noFill/>
                <a:prstDash val="solid"/>
                <a:miter lim="800000"/>
              </a:ln>
              <a:solidFill>
                <a:srgbClr val="FF0000">
                  <a:alpha val="50000"/>
                </a:srgb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CGothic" panose="02000600000000000000" pitchFamily="50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355976" y="2196153"/>
            <a:ext cx="10081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NCGothic" panose="02000600000000000000" pitchFamily="50" charset="0"/>
                <a:ea typeface="ＭＳ ゴシック" pitchFamily="49" charset="-128"/>
              </a:rPr>
              <a:t>eat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4608512" y="2772217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355976" y="3204265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eat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s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720080" y="5589240"/>
            <a:ext cx="80283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He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（ </a:t>
            </a:r>
            <a:r>
              <a:rPr lang="en-US" altLang="ja-JP" sz="3200" b="1" dirty="0">
                <a:ln w="10541" cmpd="sng">
                  <a:noFill/>
                  <a:prstDash val="solid"/>
                </a:ln>
                <a:noFill/>
                <a:latin typeface="NCGothic" panose="02000600000000000000" pitchFamily="50" charset="0"/>
                <a:ea typeface="ＭＳ ゴシック" pitchFamily="49" charset="-128"/>
              </a:rPr>
              <a:t>doesn’t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）（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NCGothic" panose="02000600000000000000" pitchFamily="50" charset="0"/>
                <a:ea typeface="ＭＳ ゴシック" pitchFamily="49" charset="-128"/>
              </a:rPr>
              <a:t>eat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 </a:t>
            </a:r>
            <a:r>
              <a:rPr lang="ja-JP" altLang="en-US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）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breakfast at six.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979712" y="4581128"/>
            <a:ext cx="21957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d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o + not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2627784" y="5157192"/>
            <a:ext cx="360040" cy="432048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427984" y="5589240"/>
            <a:ext cx="12241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NCGothic" panose="02000600000000000000" pitchFamily="50" charset="0"/>
                <a:ea typeface="ＭＳ ゴシック" pitchFamily="49" charset="-128"/>
              </a:rPr>
              <a:t>eat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4644008" y="3861048"/>
            <a:ext cx="369839" cy="1800200"/>
          </a:xfrm>
          <a:prstGeom prst="downArrow">
            <a:avLst/>
          </a:prstGeom>
          <a:solidFill>
            <a:srgbClr val="FFC000">
              <a:alpha val="66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1907704" y="5589240"/>
            <a:ext cx="20162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NCGothic" panose="02000600000000000000" pitchFamily="50" charset="0"/>
                <a:ea typeface="ＭＳ ゴシック" pitchFamily="49" charset="-128"/>
              </a:rPr>
              <a:t>do</a:t>
            </a:r>
            <a:r>
              <a:rPr lang="en-US" altLang="ja-JP" sz="3200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latin typeface="NCGothic" panose="02000600000000000000" pitchFamily="50" charset="0"/>
                <a:ea typeface="ＭＳ ゴシック" pitchFamily="49" charset="-128"/>
              </a:rPr>
              <a:t>esn’t</a:t>
            </a:r>
            <a:endParaRPr lang="ja-JP" altLang="en-US" sz="3200" b="1" cap="none" spc="0" dirty="0">
              <a:ln w="10541" cmpd="sng">
                <a:noFill/>
                <a:prstDash val="solid"/>
              </a:ln>
              <a:solidFill>
                <a:srgbClr val="FF0000"/>
              </a:solidFill>
              <a:effectLst/>
              <a:latin typeface="NCGothic" panose="02000600000000000000" pitchFamily="50" charset="0"/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536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  <p:bldP spid="11" grpId="0"/>
      <p:bldP spid="12" grpId="0" animBg="1"/>
      <p:bldP spid="13" grpId="0"/>
      <p:bldP spid="14" grpId="0" animBg="1"/>
      <p:bldP spid="15" grpId="0"/>
    </p:bldLst>
  </p:timing>
</p:sld>
</file>

<file path=ppt/theme/theme1.xml><?xml version="1.0" encoding="utf-8"?>
<a:theme xmlns:a="http://schemas.openxmlformats.org/drawingml/2006/main" name="Office テーマ">
  <a:themeElements>
    <a:clrScheme name="ひらめき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1049</TotalTime>
  <Words>471</Words>
  <Application>Microsoft Office PowerPoint</Application>
  <PresentationFormat>画面に合わせる (4:3)</PresentationFormat>
  <Paragraphs>134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2" baseType="lpstr">
      <vt:lpstr>ＭＳ Ｐゴシック</vt:lpstr>
      <vt:lpstr>ＭＳ ゴシック</vt:lpstr>
      <vt:lpstr>Arial</vt:lpstr>
      <vt:lpstr>Calibri</vt:lpstr>
      <vt:lpstr>Century Schoolbook</vt:lpstr>
      <vt:lpstr>NCGothic</vt:lpstr>
      <vt:lpstr>Office テーマ</vt:lpstr>
      <vt:lpstr>3人称単数現在形</vt:lpstr>
      <vt:lpstr>PowerPoint プレゼンテーション</vt:lpstr>
      <vt:lpstr>PowerPoint プレゼンテーション</vt:lpstr>
      <vt:lpstr>3単現のsを使った文の練習しよう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KASUGA_Hideki</dc:creator>
  <cp:lastModifiedBy>春日秀紀</cp:lastModifiedBy>
  <cp:revision>101</cp:revision>
  <dcterms:created xsi:type="dcterms:W3CDTF">2012-12-30T13:31:10Z</dcterms:created>
  <dcterms:modified xsi:type="dcterms:W3CDTF">2015-11-27T07:56:25Z</dcterms:modified>
</cp:coreProperties>
</file>