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46"/>
  </p:notesMasterIdLst>
  <p:handoutMasterIdLst>
    <p:handoutMasterId r:id="rId47"/>
  </p:handoutMasterIdLst>
  <p:sldIdLst>
    <p:sldId id="256" r:id="rId2"/>
    <p:sldId id="312" r:id="rId3"/>
    <p:sldId id="313" r:id="rId4"/>
    <p:sldId id="315" r:id="rId5"/>
    <p:sldId id="316" r:id="rId6"/>
    <p:sldId id="293" r:id="rId7"/>
    <p:sldId id="309" r:id="rId8"/>
    <p:sldId id="320" r:id="rId9"/>
    <p:sldId id="311" r:id="rId10"/>
    <p:sldId id="318" r:id="rId11"/>
    <p:sldId id="319" r:id="rId12"/>
    <p:sldId id="321" r:id="rId13"/>
    <p:sldId id="323" r:id="rId14"/>
    <p:sldId id="324" r:id="rId15"/>
    <p:sldId id="325" r:id="rId16"/>
    <p:sldId id="327" r:id="rId17"/>
    <p:sldId id="328" r:id="rId18"/>
    <p:sldId id="329" r:id="rId19"/>
    <p:sldId id="330" r:id="rId20"/>
    <p:sldId id="333" r:id="rId21"/>
    <p:sldId id="334" r:id="rId22"/>
    <p:sldId id="332" r:id="rId23"/>
    <p:sldId id="331" r:id="rId24"/>
    <p:sldId id="335" r:id="rId25"/>
    <p:sldId id="357" r:id="rId26"/>
    <p:sldId id="359" r:id="rId27"/>
    <p:sldId id="337" r:id="rId28"/>
    <p:sldId id="350" r:id="rId29"/>
    <p:sldId id="340" r:id="rId30"/>
    <p:sldId id="356" r:id="rId31"/>
    <p:sldId id="339" r:id="rId32"/>
    <p:sldId id="351" r:id="rId33"/>
    <p:sldId id="343" r:id="rId34"/>
    <p:sldId id="344" r:id="rId35"/>
    <p:sldId id="342" r:id="rId36"/>
    <p:sldId id="354" r:id="rId37"/>
    <p:sldId id="346" r:id="rId38"/>
    <p:sldId id="338" r:id="rId39"/>
    <p:sldId id="341" r:id="rId40"/>
    <p:sldId id="348" r:id="rId41"/>
    <p:sldId id="349" r:id="rId42"/>
    <p:sldId id="345" r:id="rId43"/>
    <p:sldId id="355" r:id="rId44"/>
    <p:sldId id="360" r:id="rId45"/>
  </p:sldIdLst>
  <p:sldSz cx="9144000" cy="6858000" type="screen4x3"/>
  <p:notesSz cx="10017125" cy="68881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303" autoAdjust="0"/>
  </p:normalViewPr>
  <p:slideViewPr>
    <p:cSldViewPr>
      <p:cViewPr varScale="1">
        <p:scale>
          <a:sx n="59" d="100"/>
          <a:sy n="59" d="100"/>
        </p:scale>
        <p:origin x="20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0754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053" y="1"/>
            <a:ext cx="4340754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4BB227B8-6E4E-40AD-BF27-57535D859082}" type="datetimeFigureOut">
              <a:rPr kumimoji="1" lang="ja-JP" altLang="en-US" smtClean="0"/>
              <a:t>2015/11/24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0754" cy="345603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053" y="6542560"/>
            <a:ext cx="4340754" cy="345603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91EBE693-D66A-4A7F-92DA-4C3D136749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996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74053" y="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286125" y="515938"/>
            <a:ext cx="3444875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001713" y="3271878"/>
            <a:ext cx="8013700" cy="3099673"/>
          </a:xfrm>
          <a:prstGeom prst="rect">
            <a:avLst/>
          </a:prstGeom>
        </p:spPr>
        <p:txBody>
          <a:bodyPr vert="horz" lIns="96597" tIns="48299" rIns="96597" bIns="48299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74053" y="654256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C9CC801B-2DCB-4A08-9008-FDFF02DE55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985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3417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0208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社長のソックス（</a:t>
            </a:r>
            <a:r>
              <a:rPr kumimoji="1" lang="en-US" altLang="ja-JP" dirty="0" err="1" smtClean="0"/>
              <a:t>sh</a:t>
            </a:r>
            <a:r>
              <a:rPr kumimoji="1" lang="en-US" altLang="ja-JP" baseline="0" dirty="0" smtClean="0"/>
              <a:t> , </a:t>
            </a:r>
            <a:r>
              <a:rPr kumimoji="1" lang="en-US" altLang="ja-JP" baseline="0" dirty="0" err="1" smtClean="0"/>
              <a:t>ch</a:t>
            </a:r>
            <a:r>
              <a:rPr kumimoji="1" lang="en-US" altLang="ja-JP" baseline="0" dirty="0" smtClean="0"/>
              <a:t> </a:t>
            </a:r>
            <a:r>
              <a:rPr kumimoji="1" lang="ja-JP" altLang="en-US" baseline="0" dirty="0" smtClean="0"/>
              <a:t>の </a:t>
            </a:r>
            <a:r>
              <a:rPr kumimoji="1" lang="en-US" altLang="ja-JP" baseline="0" dirty="0" smtClean="0"/>
              <a:t>s(</a:t>
            </a:r>
            <a:r>
              <a:rPr kumimoji="1" lang="en-US" altLang="ja-JP" baseline="0" dirty="0" err="1" smtClean="0"/>
              <a:t>ss</a:t>
            </a:r>
            <a:r>
              <a:rPr kumimoji="1" lang="en-US" altLang="ja-JP" baseline="0" dirty="0" smtClean="0"/>
              <a:t>) o x </a:t>
            </a:r>
            <a:r>
              <a:rPr kumimoji="1" lang="ja-JP" altLang="en-US" dirty="0" smtClean="0"/>
              <a:t>）⇒ </a:t>
            </a:r>
            <a:r>
              <a:rPr kumimoji="1" lang="en-US" altLang="ja-JP" dirty="0" err="1" smtClean="0"/>
              <a:t>es</a:t>
            </a:r>
            <a:endParaRPr kumimoji="1" lang="en-US" altLang="ja-JP" dirty="0" smtClean="0"/>
          </a:p>
          <a:p>
            <a:r>
              <a:rPr kumimoji="1" lang="en-US" altLang="ja-JP" dirty="0" smtClean="0"/>
              <a:t>study, cry , try </a:t>
            </a:r>
            <a:r>
              <a:rPr kumimoji="1" lang="ja-JP" altLang="en-US" dirty="0" smtClean="0"/>
              <a:t>くらい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5536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左はドラミちゃん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9851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ドラえもんの画像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453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ドラえもんの画像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59067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ドラえもんの画像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6940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左はしずかちゃん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右はサツマイモ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7017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ジャイアンの歌っている画像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4702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ジャイアンが調理している画像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8514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左はスネ夫の画像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右はパソコン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249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1741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スネ夫がコーラを飲んでいる画像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375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左は出木杉くんの画像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5539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左は出木杉くんが走って</a:t>
            </a:r>
            <a:r>
              <a:rPr kumimoji="1" lang="ja-JP" altLang="en-US" dirty="0" err="1" smtClean="0"/>
              <a:t>いるの</a:t>
            </a:r>
            <a:r>
              <a:rPr kumimoji="1" lang="ja-JP" altLang="en-US" dirty="0" smtClean="0"/>
              <a:t>画像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6630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しずかちゃんがバイオリンを演奏している画像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6529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のび太がサッカーをしている画像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52576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のび太が野球をしている画像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3694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のび太が英語を話している画像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3759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左はドラえもんの画像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右はタイムマシーンの画像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637099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smtClean="0"/>
              <a:t>右はドラえもん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0617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台詞の中はドラミちゃん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680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台詞の中は</a:t>
            </a:r>
            <a:endParaRPr kumimoji="1" lang="en-US" altLang="ja-JP" dirty="0" smtClean="0"/>
          </a:p>
          <a:p>
            <a:r>
              <a:rPr kumimoji="1" lang="ja-JP" altLang="en-US" dirty="0" smtClean="0"/>
              <a:t>左はドラミちゃん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右はメロンパン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41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en-US" altLang="ja-JP" dirty="0" smtClean="0"/>
          </a:p>
          <a:p>
            <a:endParaRPr kumimoji="1" lang="ja-JP" altLang="en-US" dirty="0" smtClean="0"/>
          </a:p>
          <a:p>
            <a:r>
              <a:rPr kumimoji="1" lang="ja-JP" altLang="en-US" dirty="0" smtClean="0"/>
              <a:t>台詞の中はしずかちゃん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244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en-US" altLang="ja-JP" dirty="0" smtClean="0"/>
          </a:p>
          <a:p>
            <a:endParaRPr kumimoji="1" lang="ja-JP" altLang="en-US" dirty="0" smtClean="0"/>
          </a:p>
          <a:p>
            <a:r>
              <a:rPr kumimoji="1" lang="ja-JP" altLang="en-US" dirty="0" smtClean="0"/>
              <a:t>台詞の中はしずかちゃん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417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en-US" altLang="ja-JP" dirty="0" smtClean="0"/>
          </a:p>
          <a:p>
            <a:endParaRPr kumimoji="1" lang="ja-JP" altLang="en-US" dirty="0" smtClean="0"/>
          </a:p>
          <a:p>
            <a:r>
              <a:rPr kumimoji="1" lang="ja-JP" altLang="en-US" dirty="0" smtClean="0"/>
              <a:t>台詞の中はしずかちゃん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3968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en-US" altLang="ja-JP" dirty="0" smtClean="0"/>
          </a:p>
          <a:p>
            <a:endParaRPr kumimoji="1" lang="ja-JP" altLang="en-US" dirty="0" smtClean="0"/>
          </a:p>
          <a:p>
            <a:r>
              <a:rPr kumimoji="1" lang="ja-JP" altLang="en-US" dirty="0" smtClean="0"/>
              <a:t>台詞の中は左はジャイアン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右はジャイ子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0252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en-US" altLang="ja-JP" dirty="0" smtClean="0"/>
          </a:p>
          <a:p>
            <a:endParaRPr kumimoji="1" lang="ja-JP" altLang="en-US" dirty="0" smtClean="0"/>
          </a:p>
          <a:p>
            <a:r>
              <a:rPr kumimoji="1" lang="ja-JP" altLang="en-US" dirty="0" smtClean="0"/>
              <a:t>台詞の中はジャイアン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044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047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73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28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1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37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52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659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395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412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8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262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46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en-US" altLang="ja-JP" sz="6600" dirty="0" smtClean="0">
                <a:latin typeface="+mn-ea"/>
                <a:ea typeface="+mn-ea"/>
              </a:rPr>
              <a:t>3</a:t>
            </a:r>
            <a:r>
              <a:rPr kumimoji="1" lang="ja-JP" altLang="en-US" sz="6600" dirty="0" smtClean="0">
                <a:latin typeface="+mn-ea"/>
                <a:ea typeface="+mn-ea"/>
              </a:rPr>
              <a:t>単現の</a:t>
            </a:r>
            <a:r>
              <a:rPr kumimoji="1" lang="en-US" altLang="ja-JP" sz="6600" dirty="0" smtClean="0">
                <a:latin typeface="+mn-ea"/>
                <a:ea typeface="+mn-ea"/>
              </a:rPr>
              <a:t>S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en-US" altLang="ja-JP" sz="6600" dirty="0" smtClean="0">
                <a:latin typeface="+mn-ea"/>
                <a:ea typeface="+mn-ea"/>
              </a:rPr>
              <a:t>3</a:t>
            </a:r>
            <a:r>
              <a:rPr kumimoji="1" lang="ja-JP" altLang="en-US" sz="6600" dirty="0" smtClean="0">
                <a:latin typeface="+mn-ea"/>
                <a:ea typeface="+mn-ea"/>
              </a:rPr>
              <a:t>単現の</a:t>
            </a:r>
            <a:r>
              <a:rPr kumimoji="1" lang="en-US" altLang="ja-JP" sz="6600" dirty="0" smtClean="0">
                <a:latin typeface="+mn-ea"/>
                <a:ea typeface="+mn-ea"/>
              </a:rPr>
              <a:t>S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1152525" y="1557338"/>
            <a:ext cx="7991475" cy="3167062"/>
          </a:xfrm>
        </p:spPr>
        <p:txBody>
          <a:bodyPr>
            <a:noAutofit/>
          </a:bodyPr>
          <a:lstStyle/>
          <a:p>
            <a:pPr algn="ctr"/>
            <a:r>
              <a:rPr lang="ja-JP" altLang="en-US" sz="6600" dirty="0" smtClean="0">
                <a:latin typeface="+mn-ea"/>
                <a:ea typeface="+mn-ea"/>
              </a:rPr>
              <a:t>意味は何も変わらないけどつけなきゃいけない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+mn-ea"/>
                <a:ea typeface="+mn-ea"/>
              </a:rPr>
              <a:t>S</a:t>
            </a:r>
            <a:endParaRPr kumimoji="1" lang="ja-JP" altLang="en-US" sz="6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1152525" y="1557338"/>
            <a:ext cx="7991475" cy="3167062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6600" dirty="0" smtClean="0">
                <a:solidFill>
                  <a:srgbClr val="FF0000"/>
                </a:solidFill>
                <a:latin typeface="+mn-ea"/>
                <a:ea typeface="+mn-ea"/>
              </a:rPr>
              <a:t>何でこんなのがあるの？</a:t>
            </a:r>
            <a:endParaRPr kumimoji="1" lang="ja-JP" altLang="en-US" sz="6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0" y="260350"/>
            <a:ext cx="8929688" cy="792163"/>
          </a:xfrm>
        </p:spPr>
        <p:txBody>
          <a:bodyPr>
            <a:noAutofit/>
          </a:bodyPr>
          <a:lstStyle/>
          <a:p>
            <a:pPr algn="ctr"/>
            <a:r>
              <a:rPr lang="en-US" altLang="ja-JP" sz="6000" dirty="0" smtClean="0">
                <a:latin typeface="NCGothic" panose="02000600000000000000" pitchFamily="50" charset="0"/>
                <a:ea typeface="+mn-ea"/>
              </a:rPr>
              <a:t>English is from England.</a:t>
            </a:r>
            <a:endParaRPr kumimoji="1" lang="ja-JP" altLang="en-US" sz="6000" dirty="0">
              <a:solidFill>
                <a:srgbClr val="FF0000"/>
              </a:solidFill>
              <a:latin typeface="NCGothic" panose="02000600000000000000" pitchFamily="50" charset="0"/>
              <a:ea typeface="+mn-ea"/>
            </a:endParaRPr>
          </a:p>
        </p:txBody>
      </p:sp>
      <p:pic>
        <p:nvPicPr>
          <p:cNvPr id="3" name="図 2" descr="イギリ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1052736"/>
            <a:ext cx="6984776" cy="5989012"/>
          </a:xfrm>
          <a:prstGeom prst="rect">
            <a:avLst/>
          </a:prstGeom>
        </p:spPr>
      </p:pic>
      <p:sp>
        <p:nvSpPr>
          <p:cNvPr id="4" name="左カーブ矢印 3"/>
          <p:cNvSpPr/>
          <p:nvPr/>
        </p:nvSpPr>
        <p:spPr>
          <a:xfrm rot="17788929" flipV="1">
            <a:off x="4619945" y="1905526"/>
            <a:ext cx="898798" cy="227250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左カーブ矢印 4"/>
          <p:cNvSpPr/>
          <p:nvPr/>
        </p:nvSpPr>
        <p:spPr>
          <a:xfrm rot="20558015" flipH="1" flipV="1">
            <a:off x="2946363" y="3367888"/>
            <a:ext cx="902572" cy="227250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215900" y="188913"/>
            <a:ext cx="8928100" cy="792162"/>
          </a:xfrm>
        </p:spPr>
        <p:txBody>
          <a:bodyPr>
            <a:noAutofit/>
          </a:bodyPr>
          <a:lstStyle/>
          <a:p>
            <a:pPr algn="ctr"/>
            <a:r>
              <a:rPr lang="ja-JP" altLang="en-US" sz="6000" dirty="0" smtClean="0">
                <a:latin typeface="+mn-ea"/>
                <a:ea typeface="+mn-ea"/>
              </a:rPr>
              <a:t>そして英語が生まれました。</a:t>
            </a:r>
            <a:endParaRPr kumimoji="1" lang="ja-JP" altLang="en-US" sz="6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3" name="図 2" descr="イギリ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1052736"/>
            <a:ext cx="6984776" cy="5989012"/>
          </a:xfrm>
          <a:prstGeom prst="rect">
            <a:avLst/>
          </a:prstGeom>
        </p:spPr>
      </p:pic>
      <p:sp>
        <p:nvSpPr>
          <p:cNvPr id="4" name="左カーブ矢印 3"/>
          <p:cNvSpPr/>
          <p:nvPr/>
        </p:nvSpPr>
        <p:spPr>
          <a:xfrm rot="17788929" flipV="1">
            <a:off x="4619945" y="1905526"/>
            <a:ext cx="898798" cy="227250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左カーブ矢印 4"/>
          <p:cNvSpPr/>
          <p:nvPr/>
        </p:nvSpPr>
        <p:spPr>
          <a:xfrm rot="20558015" flipH="1" flipV="1">
            <a:off x="2946363" y="3367888"/>
            <a:ext cx="902572" cy="227250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215900" y="188913"/>
            <a:ext cx="8928100" cy="792162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6000" dirty="0" smtClean="0">
                <a:solidFill>
                  <a:srgbClr val="FF0000"/>
                </a:solidFill>
                <a:latin typeface="+mn-ea"/>
                <a:ea typeface="+mn-ea"/>
              </a:rPr>
              <a:t>フランス語の変化</a:t>
            </a:r>
            <a:endParaRPr kumimoji="1" lang="ja-JP" altLang="en-US" sz="6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6" name="図 5" descr="フランス語動詞活用表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124744"/>
            <a:ext cx="8485342" cy="46383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215900" y="188913"/>
            <a:ext cx="8928100" cy="792162"/>
          </a:xfrm>
        </p:spPr>
        <p:txBody>
          <a:bodyPr>
            <a:noAutofit/>
          </a:bodyPr>
          <a:lstStyle/>
          <a:p>
            <a:pPr algn="ctr"/>
            <a:r>
              <a:rPr lang="ja-JP" altLang="en-US" sz="6000" dirty="0" smtClean="0">
                <a:solidFill>
                  <a:srgbClr val="FF0000"/>
                </a:solidFill>
                <a:latin typeface="+mn-ea"/>
                <a:ea typeface="+mn-ea"/>
              </a:rPr>
              <a:t>ドイツ</a:t>
            </a:r>
            <a:r>
              <a:rPr kumimoji="1" lang="ja-JP" altLang="en-US" sz="6000" dirty="0" smtClean="0">
                <a:solidFill>
                  <a:srgbClr val="FF0000"/>
                </a:solidFill>
                <a:latin typeface="+mn-ea"/>
                <a:ea typeface="+mn-ea"/>
              </a:rPr>
              <a:t>語の変化</a:t>
            </a:r>
            <a:endParaRPr kumimoji="1" lang="ja-JP" altLang="en-US" sz="6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4" name="図 3" descr="ドイツ語語形変化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700808"/>
            <a:ext cx="8229119" cy="40324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1152525" y="1557338"/>
            <a:ext cx="7991475" cy="3167062"/>
          </a:xfrm>
        </p:spPr>
        <p:txBody>
          <a:bodyPr>
            <a:noAutofit/>
          </a:bodyPr>
          <a:lstStyle/>
          <a:p>
            <a:pPr algn="ctr"/>
            <a:r>
              <a:rPr lang="ja-JP" altLang="en-US" sz="6600" dirty="0" smtClean="0">
                <a:solidFill>
                  <a:srgbClr val="FF0000"/>
                </a:solidFill>
                <a:latin typeface="+mn-ea"/>
                <a:ea typeface="+mn-ea"/>
              </a:rPr>
              <a:t>こんなに</a:t>
            </a:r>
            <a:r>
              <a:rPr lang="en-US" altLang="ja-JP" sz="6600" dirty="0" smtClean="0">
                <a:solidFill>
                  <a:srgbClr val="FF0000"/>
                </a:solidFill>
                <a:latin typeface="+mn-ea"/>
                <a:ea typeface="+mn-ea"/>
              </a:rPr>
              <a:t/>
            </a:r>
            <a:br>
              <a:rPr lang="en-US" altLang="ja-JP" sz="6600" dirty="0" smtClean="0">
                <a:solidFill>
                  <a:srgbClr val="FF0000"/>
                </a:solidFill>
                <a:latin typeface="+mn-ea"/>
                <a:ea typeface="+mn-ea"/>
              </a:rPr>
            </a:br>
            <a:r>
              <a:rPr lang="ja-JP" altLang="en-US" sz="6600" dirty="0" smtClean="0">
                <a:solidFill>
                  <a:srgbClr val="FF0000"/>
                </a:solidFill>
                <a:latin typeface="+mn-ea"/>
                <a:ea typeface="+mn-ea"/>
              </a:rPr>
              <a:t>覚えられない！</a:t>
            </a:r>
            <a:endParaRPr kumimoji="1" lang="ja-JP" altLang="en-US" sz="6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524679" y="260648"/>
            <a:ext cx="47307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you.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 descr="のび太.png"/>
          <p:cNvPicPr>
            <a:picLocks noChangeAspect="1"/>
          </p:cNvPicPr>
          <p:nvPr/>
        </p:nvPicPr>
        <p:blipFill>
          <a:blip r:embed="rId2" cstate="print"/>
          <a:srcRect l="23258" t="5999" r="30226" b="52007"/>
          <a:stretch>
            <a:fillRect/>
          </a:stretch>
        </p:blipFill>
        <p:spPr>
          <a:xfrm flipH="1">
            <a:off x="0" y="2348880"/>
            <a:ext cx="2283682" cy="2664296"/>
          </a:xfrm>
          <a:prstGeom prst="rect">
            <a:avLst/>
          </a:prstGeom>
        </p:spPr>
      </p:pic>
      <p:pic>
        <p:nvPicPr>
          <p:cNvPr id="10" name="図 9" descr="ドラえもん.png"/>
          <p:cNvPicPr>
            <a:picLocks noChangeAspect="1"/>
          </p:cNvPicPr>
          <p:nvPr/>
        </p:nvPicPr>
        <p:blipFill>
          <a:blip r:embed="rId3" cstate="print"/>
          <a:srcRect l="11657" t="11465" r="11523" b="35179"/>
          <a:stretch>
            <a:fillRect/>
          </a:stretch>
        </p:blipFill>
        <p:spPr>
          <a:xfrm flipH="1">
            <a:off x="6103662" y="2492896"/>
            <a:ext cx="3040338" cy="2736304"/>
          </a:xfrm>
          <a:prstGeom prst="rect">
            <a:avLst/>
          </a:prstGeom>
        </p:spPr>
      </p:pic>
      <p:pic>
        <p:nvPicPr>
          <p:cNvPr id="11" name="図 10" descr="しずかちゃん.png"/>
          <p:cNvPicPr>
            <a:picLocks noChangeAspect="1"/>
          </p:cNvPicPr>
          <p:nvPr/>
        </p:nvPicPr>
        <p:blipFill>
          <a:blip r:embed="rId4" cstate="print"/>
          <a:srcRect l="23277" t="5185" r="27094" b="55975"/>
          <a:stretch>
            <a:fillRect/>
          </a:stretch>
        </p:blipFill>
        <p:spPr>
          <a:xfrm>
            <a:off x="2339752" y="980728"/>
            <a:ext cx="1512168" cy="1512168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1619672" y="44624"/>
            <a:ext cx="6048672" cy="2592288"/>
          </a:xfrm>
          <a:prstGeom prst="wedgeRoundRectCallout">
            <a:avLst>
              <a:gd name="adj1" fmla="val 31041"/>
              <a:gd name="adj2" fmla="val 89397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79512" y="5157192"/>
            <a:ext cx="84721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その中で残ってしまったのが</a:t>
            </a:r>
            <a:endParaRPr lang="en-US" altLang="ja-JP" sz="5400" b="1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この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です。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en-US" altLang="ja-JP" sz="6600" dirty="0" smtClean="0">
                <a:latin typeface="+mn-ea"/>
                <a:ea typeface="+mn-ea"/>
              </a:rPr>
              <a:t>3</a:t>
            </a:r>
            <a:r>
              <a:rPr kumimoji="1" lang="ja-JP" altLang="en-US" sz="6600" dirty="0" smtClean="0">
                <a:latin typeface="+mn-ea"/>
                <a:ea typeface="+mn-ea"/>
              </a:rPr>
              <a:t>単現の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+mn-ea"/>
                <a:ea typeface="+mn-ea"/>
              </a:rPr>
              <a:t>S</a:t>
            </a:r>
            <a:endParaRPr kumimoji="1" lang="ja-JP" altLang="en-US" sz="6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899592" y="1628800"/>
            <a:ext cx="74478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どんなときに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</a:t>
            </a:r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がつくの？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000680" y="1052736"/>
            <a:ext cx="51026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I like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40968"/>
            <a:ext cx="2195736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3068960"/>
            <a:ext cx="2266012" cy="2736304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1619672" y="476672"/>
            <a:ext cx="6048672" cy="2592288"/>
          </a:xfrm>
          <a:prstGeom prst="wedgeRoundRectCallout">
            <a:avLst>
              <a:gd name="adj1" fmla="val 32121"/>
              <a:gd name="adj2" fmla="val 80830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700808"/>
            <a:ext cx="1569989" cy="15699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392635" y="620688"/>
            <a:ext cx="52373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I like 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478413" y="1569566"/>
            <a:ext cx="62311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You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 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58958" y="2577678"/>
            <a:ext cx="84914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Doraemon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704729" y="3573016"/>
            <a:ext cx="60067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710142" y="4521894"/>
            <a:ext cx="59939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We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 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226706" y="5445224"/>
            <a:ext cx="65197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They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 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0" name="円/楕円 9"/>
          <p:cNvSpPr/>
          <p:nvPr/>
        </p:nvSpPr>
        <p:spPr>
          <a:xfrm>
            <a:off x="3275856" y="548680"/>
            <a:ext cx="792088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2483768" y="1556792"/>
            <a:ext cx="1656184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35496" y="2636912"/>
            <a:ext cx="3888432" cy="792088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2699792" y="3645024"/>
            <a:ext cx="1296144" cy="792088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2699792" y="4581128"/>
            <a:ext cx="1296144" cy="792088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  <p:sp>
        <p:nvSpPr>
          <p:cNvPr id="15" name="円/楕円 14"/>
          <p:cNvSpPr/>
          <p:nvPr/>
        </p:nvSpPr>
        <p:spPr>
          <a:xfrm>
            <a:off x="2267744" y="5445224"/>
            <a:ext cx="1872208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467544" y="908720"/>
            <a:ext cx="829105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文の最初に来ている主語の</a:t>
            </a:r>
            <a:endParaRPr lang="en-US" altLang="ja-JP" sz="5400" b="1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違いで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がつくことがある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67544" y="4221088"/>
            <a:ext cx="84914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主語の種類を分けてみよう。</a:t>
            </a:r>
            <a:endParaRPr lang="en-US" altLang="ja-JP" sz="5400" b="1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335976" y="332656"/>
            <a:ext cx="61189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Gaian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Gaiko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64904"/>
            <a:ext cx="2144302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492896"/>
            <a:ext cx="2376264" cy="2736304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1115616" y="116632"/>
            <a:ext cx="6984776" cy="2592288"/>
          </a:xfrm>
          <a:prstGeom prst="wedgeRoundRectCallout">
            <a:avLst>
              <a:gd name="adj1" fmla="val -38717"/>
              <a:gd name="adj2" fmla="val 92421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196752"/>
            <a:ext cx="1323282" cy="1368152"/>
          </a:xfrm>
          <a:prstGeom prst="rect">
            <a:avLst/>
          </a:prstGeom>
        </p:spPr>
      </p:pic>
      <p:sp>
        <p:nvSpPr>
          <p:cNvPr id="11" name="正方形/長方形 10"/>
          <p:cNvSpPr/>
          <p:nvPr/>
        </p:nvSpPr>
        <p:spPr>
          <a:xfrm>
            <a:off x="0" y="5103674"/>
            <a:ext cx="227177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話す人</a:t>
            </a:r>
            <a:endParaRPr lang="en-US" altLang="ja-JP" sz="5400" b="1" dirty="0" smtClean="0">
              <a:ln w="17780" cmpd="sng">
                <a:noFill/>
                <a:prstDash val="solid"/>
                <a:miter lim="800000"/>
              </a:ln>
            </a:endParaRPr>
          </a:p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１人称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730510" y="5157192"/>
            <a:ext cx="205216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聞く人</a:t>
            </a:r>
            <a:endParaRPr lang="en-US" altLang="ja-JP" sz="5400" b="1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２人称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131840" y="1746682"/>
            <a:ext cx="500008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その他の人や物</a:t>
            </a:r>
            <a:endParaRPr lang="en-US" altLang="ja-JP" sz="5400" b="1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3</a:t>
            </a:r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人称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  <p:bldP spid="11" grpId="0"/>
      <p:bldP spid="13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277822"/>
              </p:ext>
            </p:extLst>
          </p:nvPr>
        </p:nvGraphicFramePr>
        <p:xfrm>
          <a:off x="395536" y="116632"/>
          <a:ext cx="8424939" cy="5760639"/>
        </p:xfrm>
        <a:graphic>
          <a:graphicData uri="http://schemas.openxmlformats.org/drawingml/2006/table">
            <a:tbl>
              <a:tblPr/>
              <a:tblGrid>
                <a:gridCol w="576066"/>
                <a:gridCol w="1471330"/>
                <a:gridCol w="1593746"/>
                <a:gridCol w="1594599"/>
                <a:gridCol w="1594599"/>
                <a:gridCol w="1594599"/>
              </a:tblGrid>
              <a:tr h="75495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話をするとき</a:t>
                      </a:r>
                      <a:r>
                        <a:rPr lang="ja-JP" sz="16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に</a:t>
                      </a:r>
                      <a:endParaRPr lang="en-US" altLang="ja-JP" sz="1600" b="1" kern="100" dirty="0" smtClean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6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出て</a:t>
                      </a:r>
                      <a:r>
                        <a:rPr lang="ja-JP" sz="1600" b="1" kern="100" dirty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くる人</a:t>
                      </a:r>
                    </a:p>
                  </a:txBody>
                  <a:tcPr marL="61083" marR="61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単数</a:t>
                      </a:r>
                      <a:endParaRPr lang="en-US" altLang="ja-JP" sz="2000" b="1" kern="100" dirty="0" smtClean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（１人、１つ）</a:t>
                      </a:r>
                      <a:endParaRPr lang="en-US" altLang="ja-JP" sz="2000" b="1" kern="100" dirty="0" smtClean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複数</a:t>
                      </a:r>
                      <a:endParaRPr lang="en-US" altLang="ja-JP" sz="2000" b="1" kern="100" dirty="0" smtClean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（２人以上、２つ以上）</a:t>
                      </a:r>
                      <a:endParaRPr lang="ja-JP" sz="20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6714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4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１人称</a:t>
                      </a:r>
                      <a:endParaRPr lang="en-US" sz="24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vert="ea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4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話す人</a:t>
                      </a:r>
                      <a:endParaRPr lang="ja-JP" sz="24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77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4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２人称</a:t>
                      </a:r>
                      <a:endParaRPr lang="en-US" sz="24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vert="ea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4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聞く人</a:t>
                      </a:r>
                      <a:endParaRPr lang="ja-JP" sz="24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6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4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３人称</a:t>
                      </a:r>
                      <a:endParaRPr lang="en-US" sz="24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vert="ea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4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その他の</a:t>
                      </a:r>
                      <a:endParaRPr lang="en-US" altLang="ja-JP" sz="2400" b="1" kern="100" dirty="0" smtClean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400" b="1" kern="100" dirty="0" smtClean="0">
                          <a:latin typeface="ＭＳ ゴシック" pitchFamily="49" charset="-128"/>
                          <a:ea typeface="ＭＳ ゴシック" pitchFamily="49" charset="-128"/>
                          <a:cs typeface="Times New Roman"/>
                        </a:rPr>
                        <a:t>人や物</a:t>
                      </a:r>
                      <a:endParaRPr lang="ja-JP" sz="24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ＭＳ ゴシック" pitchFamily="49" charset="-128"/>
                        <a:ea typeface="ＭＳ ゴシック" pitchFamily="49" charset="-128"/>
                        <a:cs typeface="Times New Roman"/>
                      </a:endParaRPr>
                    </a:p>
                  </a:txBody>
                  <a:tcPr marL="61083" marR="61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2955766" y="1268760"/>
            <a:ext cx="479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I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458835" y="2996952"/>
            <a:ext cx="14734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You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675749" y="4149080"/>
            <a:ext cx="1213795" cy="18235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</a:p>
          <a:p>
            <a:pPr algn="ctr">
              <a:lnSpc>
                <a:spcPts val="4500"/>
              </a:lnSpc>
            </a:pPr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</a:p>
          <a:p>
            <a:pPr algn="ctr">
              <a:lnSpc>
                <a:spcPts val="4500"/>
              </a:lnSpc>
            </a:pP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It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803062" y="1268760"/>
            <a:ext cx="12362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We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756448" y="2996952"/>
            <a:ext cx="14734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You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515741" y="4581128"/>
            <a:ext cx="18108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They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95938" y="1340768"/>
            <a:ext cx="130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like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995938" y="2937718"/>
            <a:ext cx="130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like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30117" y="4665910"/>
            <a:ext cx="16658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like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230290" y="1268760"/>
            <a:ext cx="130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like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236298" y="2924944"/>
            <a:ext cx="130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like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36298" y="4665910"/>
            <a:ext cx="130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like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7" name="円/楕円 16"/>
          <p:cNvSpPr/>
          <p:nvPr/>
        </p:nvSpPr>
        <p:spPr>
          <a:xfrm>
            <a:off x="2483768" y="4149080"/>
            <a:ext cx="1512168" cy="172819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139952" y="5445224"/>
            <a:ext cx="1440160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771800" y="5805264"/>
            <a:ext cx="46794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↑ここだけ！！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691680" y="5934670"/>
            <a:ext cx="64299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3</a:t>
            </a:r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人称単数のとこだけ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 animBg="1"/>
      <p:bldP spid="19" grpId="0"/>
      <p:bldP spid="19" grpId="1"/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755576" y="1412776"/>
            <a:ext cx="7777162" cy="1871662"/>
          </a:xfrm>
        </p:spPr>
        <p:txBody>
          <a:bodyPr>
            <a:noAutofit/>
          </a:bodyPr>
          <a:lstStyle/>
          <a:p>
            <a:pPr algn="ctr"/>
            <a:r>
              <a:rPr lang="en-US" altLang="ja-JP" sz="6600" b="1" dirty="0" smtClean="0">
                <a:solidFill>
                  <a:schemeClr val="tx1"/>
                </a:solidFill>
                <a:latin typeface="NCGothic" panose="02000600000000000000" pitchFamily="50" charset="0"/>
                <a:ea typeface="+mn-ea"/>
              </a:rPr>
              <a:t>3</a:t>
            </a:r>
            <a:r>
              <a:rPr lang="ja-JP" altLang="en-US" sz="6600" b="1" dirty="0" smtClean="0">
                <a:solidFill>
                  <a:schemeClr val="tx1"/>
                </a:solidFill>
                <a:latin typeface="NCGothic" panose="02000600000000000000" pitchFamily="50" charset="0"/>
                <a:ea typeface="+mn-ea"/>
              </a:rPr>
              <a:t>人称単数で現在の時にだけつくＳ</a:t>
            </a:r>
            <a:endParaRPr kumimoji="1" lang="ja-JP" altLang="en-US" sz="6600" b="1" dirty="0">
              <a:solidFill>
                <a:schemeClr val="tx1"/>
              </a:solidFill>
              <a:latin typeface="NCGothic" panose="02000600000000000000" pitchFamily="50" charset="0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87717" y="332656"/>
            <a:ext cx="84914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Doraemon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likes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907976" y="5229200"/>
            <a:ext cx="7776864" cy="936104"/>
          </a:xfrm>
          <a:prstGeom prst="rect">
            <a:avLst/>
          </a:prstGeom>
        </p:spPr>
        <p:txBody>
          <a:bodyPr vert="horz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600" b="0" i="0" u="none" strike="noStrike" kern="1200" cap="none" spc="0" normalizeH="0" baseline="0" noProof="0" dirty="0" smtClean="0">
                <a:solidFill>
                  <a:srgbClr val="FF0000"/>
                </a:solidFill>
                <a:effectLst/>
                <a:uLnTx/>
                <a:uFillTx/>
                <a:latin typeface="NCGothic" panose="02000600000000000000" pitchFamily="50" charset="0"/>
                <a:cs typeface="+mj-cs"/>
              </a:rPr>
              <a:t>3</a:t>
            </a:r>
            <a:r>
              <a:rPr kumimoji="1" lang="ja-JP" altLang="en-US" sz="6600" b="0" i="0" u="none" strike="noStrike" kern="1200" cap="none" spc="0" normalizeH="0" baseline="0" noProof="0" dirty="0" smtClean="0">
                <a:solidFill>
                  <a:srgbClr val="FF0000"/>
                </a:solidFill>
                <a:effectLst/>
                <a:uLnTx/>
                <a:uFillTx/>
                <a:latin typeface="NCGothic" panose="02000600000000000000" pitchFamily="50" charset="0"/>
                <a:cs typeface="+mj-cs"/>
              </a:rPr>
              <a:t>単現</a:t>
            </a:r>
            <a:r>
              <a:rPr kumimoji="1" lang="ja-JP" altLang="en-US" sz="6600" b="0" i="0" u="none" strike="noStrike" kern="1200" cap="none" spc="0" normalizeH="0" baseline="0" noProof="0" dirty="0" smtClean="0">
                <a:effectLst/>
                <a:uLnTx/>
                <a:uFillTx/>
                <a:latin typeface="NCGothic" panose="02000600000000000000" pitchFamily="50" charset="0"/>
                <a:cs typeface="+mj-cs"/>
              </a:rPr>
              <a:t>の</a:t>
            </a:r>
            <a:r>
              <a:rPr kumimoji="1" lang="ja-JP" altLang="en-US" sz="6600" b="0" i="0" u="none" strike="noStrike" kern="1200" cap="none" spc="0" normalizeH="0" baseline="0" noProof="0" dirty="0" smtClean="0">
                <a:solidFill>
                  <a:srgbClr val="FF0000"/>
                </a:solidFill>
                <a:effectLst/>
                <a:uLnTx/>
                <a:uFillTx/>
                <a:latin typeface="NCGothic" panose="02000600000000000000" pitchFamily="50" charset="0"/>
                <a:cs typeface="+mj-cs"/>
              </a:rPr>
              <a:t>Ｓ</a:t>
            </a:r>
            <a:endParaRPr kumimoji="1" lang="en-US" altLang="ja-JP" sz="6600" b="0" i="0" u="none" strike="noStrike" kern="1200" cap="none" spc="0" normalizeH="0" baseline="0" noProof="0" dirty="0" smtClean="0">
              <a:solidFill>
                <a:srgbClr val="FF0000"/>
              </a:solidFill>
              <a:effectLst/>
              <a:uLnTx/>
              <a:uFillTx/>
              <a:latin typeface="NCGothic" panose="02000600000000000000" pitchFamily="50" charset="0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effectLst/>
                <a:uLnTx/>
                <a:uFillTx/>
                <a:latin typeface="NCGothic" panose="02000600000000000000" pitchFamily="50" charset="0"/>
                <a:cs typeface="+mj-cs"/>
              </a:rPr>
              <a:t>と言います</a:t>
            </a:r>
            <a:endParaRPr kumimoji="1" lang="ja-JP" altLang="en-US" sz="6600" b="0" i="0" u="none" strike="noStrike" kern="1200" cap="none" spc="0" normalizeH="0" baseline="0" noProof="0" dirty="0">
              <a:effectLst/>
              <a:uLnTx/>
              <a:uFillTx/>
              <a:latin typeface="NCGothic" panose="02000600000000000000" pitchFamily="50" charset="0"/>
              <a:cs typeface="+mj-cs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3851920" y="3356992"/>
            <a:ext cx="1728192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755576" y="1412776"/>
            <a:ext cx="7777162" cy="18716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6600" b="1" dirty="0" smtClean="0">
                <a:solidFill>
                  <a:srgbClr val="FF0000"/>
                </a:solidFill>
                <a:latin typeface="NCGothic" panose="02000600000000000000" pitchFamily="50" charset="0"/>
                <a:ea typeface="+mn-ea"/>
              </a:rPr>
              <a:t>3</a:t>
            </a:r>
            <a:r>
              <a:rPr lang="ja-JP" altLang="en-US" sz="6600" b="1" dirty="0" smtClean="0">
                <a:latin typeface="NCGothic" panose="02000600000000000000" pitchFamily="50" charset="0"/>
                <a:ea typeface="+mn-ea"/>
              </a:rPr>
              <a:t>人称</a:t>
            </a:r>
            <a:r>
              <a:rPr lang="ja-JP" altLang="en-US" sz="6600" b="1" dirty="0" smtClean="0">
                <a:solidFill>
                  <a:srgbClr val="FF0000"/>
                </a:solidFill>
                <a:latin typeface="NCGothic" panose="02000600000000000000" pitchFamily="50" charset="0"/>
                <a:ea typeface="+mn-ea"/>
              </a:rPr>
              <a:t>単</a:t>
            </a:r>
            <a:r>
              <a:rPr lang="ja-JP" altLang="en-US" sz="6600" b="1" dirty="0" smtClean="0">
                <a:latin typeface="NCGothic" panose="02000600000000000000" pitchFamily="50" charset="0"/>
                <a:ea typeface="+mn-ea"/>
              </a:rPr>
              <a:t>数で</a:t>
            </a:r>
            <a:r>
              <a:rPr lang="ja-JP" altLang="en-US" sz="6600" b="1" dirty="0" smtClean="0">
                <a:solidFill>
                  <a:srgbClr val="FF0000"/>
                </a:solidFill>
                <a:latin typeface="NCGothic" panose="02000600000000000000" pitchFamily="50" charset="0"/>
                <a:ea typeface="+mn-ea"/>
              </a:rPr>
              <a:t>現</a:t>
            </a:r>
            <a:r>
              <a:rPr lang="ja-JP" altLang="en-US" sz="6600" b="1" dirty="0" smtClean="0">
                <a:latin typeface="NCGothic" panose="02000600000000000000" pitchFamily="50" charset="0"/>
                <a:ea typeface="+mn-ea"/>
              </a:rPr>
              <a:t>在の時にだけつく</a:t>
            </a:r>
            <a:r>
              <a:rPr lang="ja-JP" altLang="en-US" sz="6600" b="1" dirty="0" smtClean="0">
                <a:solidFill>
                  <a:srgbClr val="FF0000"/>
                </a:solidFill>
                <a:latin typeface="NCGothic" panose="02000600000000000000" pitchFamily="50" charset="0"/>
                <a:ea typeface="+mn-ea"/>
              </a:rPr>
              <a:t>Ｓ</a:t>
            </a:r>
            <a:endParaRPr lang="ja-JP" altLang="en-US" sz="6600" b="1" dirty="0">
              <a:solidFill>
                <a:srgbClr val="FF0000"/>
              </a:solidFill>
              <a:latin typeface="NCGothic" panose="02000600000000000000" pitchFamily="50" charset="0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 animBg="1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3"/>
          <a:srcRect l="14637" t="13435" r="14363"/>
          <a:stretch/>
        </p:blipFill>
        <p:spPr>
          <a:xfrm>
            <a:off x="5436096" y="3212976"/>
            <a:ext cx="3359858" cy="2304256"/>
          </a:xfrm>
          <a:prstGeom prst="rect">
            <a:avLst/>
          </a:prstGeom>
        </p:spPr>
      </p:pic>
      <p:sp>
        <p:nvSpPr>
          <p:cNvPr id="43" name="正方形/長方形 42"/>
          <p:cNvSpPr/>
          <p:nvPr/>
        </p:nvSpPr>
        <p:spPr>
          <a:xfrm>
            <a:off x="395536" y="4221088"/>
            <a:ext cx="488146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①</a:t>
            </a:r>
            <a:r>
              <a:rPr lang="ja-JP" altLang="en-US" sz="2400" b="1" dirty="0">
                <a:latin typeface="+mn-ea"/>
              </a:rPr>
              <a:t>主語が</a:t>
            </a:r>
            <a:r>
              <a:rPr lang="en-US" altLang="ja-JP" sz="2400" b="1" dirty="0">
                <a:latin typeface="+mn-ea"/>
              </a:rPr>
              <a:t>3</a:t>
            </a:r>
            <a:r>
              <a:rPr lang="ja-JP" altLang="en-US" sz="2400" b="1" dirty="0">
                <a:latin typeface="+mn-ea"/>
              </a:rPr>
              <a:t>人称単数の時に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S</a:t>
            </a:r>
            <a:r>
              <a:rPr lang="ja-JP" altLang="en-US" sz="2400" b="1" dirty="0">
                <a:latin typeface="+mn-ea"/>
              </a:rPr>
              <a:t>がつく</a:t>
            </a:r>
            <a:r>
              <a:rPr lang="ja-JP" altLang="en-US" sz="2400" b="1" dirty="0" smtClean="0">
                <a:latin typeface="+mn-ea"/>
              </a:rPr>
              <a:t>。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95536" y="4653136"/>
            <a:ext cx="482453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②</a:t>
            </a:r>
            <a:r>
              <a:rPr lang="en-US" altLang="ja-JP" sz="2400" b="1" dirty="0">
                <a:latin typeface="+mn-ea"/>
              </a:rPr>
              <a:t>S</a:t>
            </a:r>
            <a:r>
              <a:rPr lang="ja-JP" altLang="en-US" sz="2400" b="1" dirty="0">
                <a:latin typeface="+mn-ea"/>
              </a:rPr>
              <a:t>がついても意味は変わらない</a:t>
            </a:r>
            <a:r>
              <a:rPr lang="ja-JP" altLang="en-US" sz="2400" b="1" dirty="0" smtClean="0">
                <a:latin typeface="+mn-ea"/>
              </a:rPr>
              <a:t>。</a:t>
            </a:r>
            <a:endParaRPr lang="ja-JP" altLang="en-US" sz="2400" b="1" dirty="0">
              <a:latin typeface="+mn-ea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23528" y="3140968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251520" y="3068960"/>
            <a:ext cx="8640960" cy="3456384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 w="254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107504" y="116632"/>
            <a:ext cx="1822935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</a:rPr>
              <a:t>3</a:t>
            </a:r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</a:rPr>
              <a:t>単現の</a:t>
            </a:r>
            <a:r>
              <a:rPr lang="en-US" altLang="ja-JP" sz="3200" b="1" dirty="0">
                <a:ln w="17780" cmpd="sng">
                  <a:noFill/>
                  <a:prstDash val="solid"/>
                  <a:miter lim="800000"/>
                </a:ln>
              </a:rPr>
              <a:t>S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92696"/>
            <a:ext cx="1080120" cy="1069290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908720"/>
            <a:ext cx="979006" cy="1080120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1475656" y="620688"/>
            <a:ext cx="51026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I like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角丸四角形吹き出し 19"/>
          <p:cNvSpPr/>
          <p:nvPr/>
        </p:nvSpPr>
        <p:spPr>
          <a:xfrm>
            <a:off x="1403648" y="692696"/>
            <a:ext cx="6048672" cy="936104"/>
          </a:xfrm>
          <a:prstGeom prst="wedgeRoundRectCallout">
            <a:avLst>
              <a:gd name="adj1" fmla="val 56122"/>
              <a:gd name="adj2" fmla="val -1648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278" y="764705"/>
            <a:ext cx="761034" cy="761034"/>
          </a:xfrm>
          <a:prstGeom prst="rect">
            <a:avLst/>
          </a:prstGeom>
        </p:spPr>
      </p:pic>
      <p:sp>
        <p:nvSpPr>
          <p:cNvPr id="22" name="角丸四角形吹き出し 21"/>
          <p:cNvSpPr/>
          <p:nvPr/>
        </p:nvSpPr>
        <p:spPr>
          <a:xfrm>
            <a:off x="1403648" y="1772816"/>
            <a:ext cx="6048672" cy="1008112"/>
          </a:xfrm>
          <a:prstGeom prst="wedgeRoundRectCallout">
            <a:avLst>
              <a:gd name="adj1" fmla="val -56301"/>
              <a:gd name="adj2" fmla="val -3913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1475656" y="1844824"/>
            <a:ext cx="60837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96552" y="5085184"/>
            <a:ext cx="49320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+mn-ea"/>
              </a:rPr>
              <a:t>③</a:t>
            </a:r>
            <a:r>
              <a:rPr lang="ja-JP" altLang="en-US" sz="2400" b="1" dirty="0">
                <a:latin typeface="+mn-ea"/>
              </a:rPr>
              <a:t>昔の名残で残ってしまったもの。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95536" y="5517232"/>
            <a:ext cx="856895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+mn-ea"/>
              </a:rPr>
              <a:t>④基本的には動詞にそのまま</a:t>
            </a:r>
            <a:r>
              <a:rPr lang="en-US" altLang="ja-JP" sz="2400" b="1" dirty="0" smtClean="0">
                <a:latin typeface="+mn-ea"/>
              </a:rPr>
              <a:t>S</a:t>
            </a:r>
            <a:r>
              <a:rPr lang="ja-JP" altLang="en-US" sz="2400" b="1" dirty="0" smtClean="0">
                <a:latin typeface="+mn-ea"/>
              </a:rPr>
              <a:t>をつければ良いが、</a:t>
            </a:r>
            <a:endParaRPr lang="en-US" altLang="ja-JP" sz="2400" b="1" dirty="0" smtClean="0">
              <a:latin typeface="+mn-ea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+mn-ea"/>
              </a:rPr>
              <a:t>　　少し違うものがあるので覚えよう。</a:t>
            </a:r>
            <a:endParaRPr lang="ja-JP" altLang="en-US" sz="24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4602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6" grpId="0"/>
      <p:bldP spid="48" grpId="0" animBg="1"/>
      <p:bldP spid="19" grpId="0"/>
      <p:bldP spid="20" grpId="0" animBg="1"/>
      <p:bldP spid="22" grpId="0" animBg="1"/>
      <p:bldP spid="23" grpId="0"/>
      <p:bldP spid="24" grpId="0"/>
      <p:bldP spid="2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497022"/>
              </p:ext>
            </p:extLst>
          </p:nvPr>
        </p:nvGraphicFramePr>
        <p:xfrm>
          <a:off x="2" y="764704"/>
          <a:ext cx="9143997" cy="590465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73377"/>
                <a:gridCol w="2860621"/>
                <a:gridCol w="3809999"/>
              </a:tblGrid>
              <a:tr h="8244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3600" kern="100" dirty="0">
                          <a:effectLst/>
                        </a:rPr>
                        <a:t>動詞</a:t>
                      </a:r>
                      <a:r>
                        <a:rPr lang="ja-JP" sz="3600" kern="100" dirty="0" smtClean="0">
                          <a:effectLst/>
                        </a:rPr>
                        <a:t>の</a:t>
                      </a:r>
                      <a:r>
                        <a:rPr lang="ja-JP" altLang="en-US" sz="3600" kern="100" dirty="0" smtClean="0">
                          <a:effectLst/>
                        </a:rPr>
                        <a:t>語尾</a:t>
                      </a:r>
                      <a:endParaRPr lang="ja-JP" sz="36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3600" kern="100" dirty="0">
                          <a:effectLst/>
                        </a:rPr>
                        <a:t>付け方</a:t>
                      </a:r>
                      <a:endParaRPr lang="ja-JP" sz="36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3600" kern="100" dirty="0">
                          <a:effectLst/>
                        </a:rPr>
                        <a:t>例</a:t>
                      </a:r>
                      <a:endParaRPr lang="ja-JP" sz="36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782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kern="100" dirty="0" err="1" smtClean="0">
                          <a:effectLst/>
                        </a:rPr>
                        <a:t>sh</a:t>
                      </a:r>
                      <a:r>
                        <a:rPr lang="en-US" sz="3600" kern="100" dirty="0" smtClean="0">
                          <a:effectLst/>
                        </a:rPr>
                        <a:t>, </a:t>
                      </a:r>
                      <a:r>
                        <a:rPr lang="en-US" sz="3600" kern="100" dirty="0" err="1" smtClean="0">
                          <a:effectLst/>
                        </a:rPr>
                        <a:t>ch</a:t>
                      </a:r>
                      <a:r>
                        <a:rPr lang="en-US" sz="3600" kern="100" dirty="0">
                          <a:effectLst/>
                        </a:rPr>
                        <a:t>, </a:t>
                      </a:r>
                      <a:r>
                        <a:rPr lang="en-US" sz="3600" kern="100" dirty="0" smtClean="0">
                          <a:effectLst/>
                        </a:rPr>
                        <a:t>s, </a:t>
                      </a:r>
                      <a:r>
                        <a:rPr lang="en-US" sz="3600" kern="100" dirty="0" err="1" smtClean="0">
                          <a:effectLst/>
                        </a:rPr>
                        <a:t>s</a:t>
                      </a:r>
                      <a:r>
                        <a:rPr lang="en-US" altLang="ja-JP" sz="3600" kern="100" dirty="0" err="1" smtClean="0">
                          <a:effectLst/>
                        </a:rPr>
                        <a:t>s</a:t>
                      </a:r>
                      <a:r>
                        <a:rPr lang="en-US" altLang="ja-JP" sz="3600" kern="100" dirty="0" smtClean="0">
                          <a:effectLst/>
                        </a:rPr>
                        <a:t>, o, x, </a:t>
                      </a:r>
                      <a:endParaRPr lang="en-US" sz="3600" kern="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3600" kern="100" dirty="0" smtClean="0">
                          <a:effectLst/>
                        </a:rPr>
                        <a:t>の</a:t>
                      </a:r>
                      <a:r>
                        <a:rPr lang="ja-JP" sz="3600" kern="100" dirty="0">
                          <a:effectLst/>
                        </a:rPr>
                        <a:t>とき</a:t>
                      </a:r>
                      <a:endParaRPr lang="ja-JP" sz="36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kern="100" dirty="0" err="1">
                          <a:effectLst/>
                        </a:rPr>
                        <a:t>es</a:t>
                      </a:r>
                      <a:r>
                        <a:rPr lang="ja-JP" sz="3600" kern="100" dirty="0">
                          <a:effectLst/>
                        </a:rPr>
                        <a:t>をつける</a:t>
                      </a:r>
                      <a:endParaRPr lang="ja-JP" sz="36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800" kern="100" dirty="0">
                          <a:effectLst/>
                        </a:rPr>
                        <a:t>go</a:t>
                      </a:r>
                      <a:r>
                        <a:rPr lang="ja-JP" sz="4800" kern="100" dirty="0">
                          <a:effectLst/>
                        </a:rPr>
                        <a:t>　→　</a:t>
                      </a:r>
                      <a:r>
                        <a:rPr lang="en-US" sz="4800" kern="100" dirty="0">
                          <a:effectLst/>
                        </a:rPr>
                        <a:t>go</a:t>
                      </a:r>
                      <a:r>
                        <a:rPr lang="en-US" sz="4800" kern="100" dirty="0">
                          <a:solidFill>
                            <a:srgbClr val="FF0000"/>
                          </a:solidFill>
                          <a:effectLst/>
                        </a:rPr>
                        <a:t>es</a:t>
                      </a:r>
                      <a:endParaRPr lang="ja-JP" sz="4800" kern="100" dirty="0">
                        <a:solidFill>
                          <a:srgbClr val="FF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6488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3600" kern="100" dirty="0">
                          <a:effectLst/>
                        </a:rPr>
                        <a:t>子音字 ＋</a:t>
                      </a:r>
                      <a:r>
                        <a:rPr lang="en-US" sz="3600" kern="100" dirty="0" smtClean="0">
                          <a:effectLst/>
                        </a:rPr>
                        <a:t>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3600" kern="100" dirty="0" smtClean="0">
                          <a:effectLst/>
                        </a:rPr>
                        <a:t>の</a:t>
                      </a:r>
                      <a:r>
                        <a:rPr lang="ja-JP" sz="3600" kern="100" dirty="0">
                          <a:effectLst/>
                        </a:rPr>
                        <a:t>とき</a:t>
                      </a:r>
                      <a:endParaRPr lang="ja-JP" sz="36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effectLst/>
                        </a:rPr>
                        <a:t>y</a:t>
                      </a:r>
                      <a:r>
                        <a:rPr lang="ja-JP" sz="3600" kern="100" dirty="0">
                          <a:effectLst/>
                        </a:rPr>
                        <a:t>を</a:t>
                      </a:r>
                      <a:r>
                        <a:rPr lang="en-US" sz="3600" kern="100" dirty="0" err="1">
                          <a:effectLst/>
                        </a:rPr>
                        <a:t>i</a:t>
                      </a:r>
                      <a:r>
                        <a:rPr lang="ja-JP" sz="3600" kern="100" dirty="0">
                          <a:effectLst/>
                        </a:rPr>
                        <a:t>にかえて</a:t>
                      </a:r>
                      <a:r>
                        <a:rPr lang="en-US" sz="3600" kern="100" dirty="0" err="1">
                          <a:effectLst/>
                        </a:rPr>
                        <a:t>es</a:t>
                      </a:r>
                      <a:r>
                        <a:rPr lang="ja-JP" sz="3600" kern="100" dirty="0">
                          <a:effectLst/>
                        </a:rPr>
                        <a:t>をつける</a:t>
                      </a:r>
                      <a:endParaRPr lang="ja-JP" sz="36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800" kern="100" dirty="0">
                          <a:effectLst/>
                        </a:rPr>
                        <a:t>study </a:t>
                      </a:r>
                      <a:r>
                        <a:rPr lang="ja-JP" sz="4800" kern="100" dirty="0">
                          <a:effectLst/>
                        </a:rPr>
                        <a:t>→　</a:t>
                      </a:r>
                      <a:r>
                        <a:rPr lang="en-US" sz="4800" kern="100" dirty="0">
                          <a:effectLst/>
                        </a:rPr>
                        <a:t>stud</a:t>
                      </a:r>
                      <a:r>
                        <a:rPr lang="en-US" sz="4800" kern="100" dirty="0">
                          <a:solidFill>
                            <a:srgbClr val="FF0000"/>
                          </a:solidFill>
                          <a:effectLst/>
                        </a:rPr>
                        <a:t>ies</a:t>
                      </a:r>
                      <a:endParaRPr lang="ja-JP" sz="4800" kern="100" dirty="0">
                        <a:solidFill>
                          <a:srgbClr val="FF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6488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3600" kern="100" dirty="0">
                          <a:effectLst/>
                        </a:rPr>
                        <a:t>不規則</a:t>
                      </a:r>
                      <a:r>
                        <a:rPr lang="ja-JP" sz="3600" kern="100" dirty="0" smtClean="0">
                          <a:effectLst/>
                        </a:rPr>
                        <a:t>変化</a:t>
                      </a:r>
                      <a:endParaRPr lang="en-US" altLang="ja-JP" sz="3600" kern="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kern="100" dirty="0" smtClean="0">
                          <a:effectLst/>
                        </a:rPr>
                        <a:t> </a:t>
                      </a:r>
                      <a:r>
                        <a:rPr lang="en-US" sz="3600" kern="100" dirty="0">
                          <a:effectLst/>
                        </a:rPr>
                        <a:t>have</a:t>
                      </a:r>
                      <a:endParaRPr lang="ja-JP" sz="36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3600" kern="100" dirty="0">
                          <a:effectLst/>
                        </a:rPr>
                        <a:t>単語が変わる</a:t>
                      </a:r>
                      <a:endParaRPr lang="ja-JP" sz="36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800" kern="100" dirty="0">
                          <a:solidFill>
                            <a:srgbClr val="FF0000"/>
                          </a:solidFill>
                          <a:effectLst/>
                        </a:rPr>
                        <a:t>has</a:t>
                      </a:r>
                      <a:endParaRPr lang="ja-JP" sz="4800" kern="100" dirty="0">
                        <a:solidFill>
                          <a:srgbClr val="FF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</a:tbl>
          </a:graphicData>
        </a:graphic>
      </p:graphicFrame>
      <p:sp>
        <p:nvSpPr>
          <p:cNvPr id="5" name="タイトル 1"/>
          <p:cNvSpPr txBox="1">
            <a:spLocks/>
          </p:cNvSpPr>
          <p:nvPr/>
        </p:nvSpPr>
        <p:spPr>
          <a:xfrm>
            <a:off x="-23407" y="-171400"/>
            <a:ext cx="7776864" cy="936104"/>
          </a:xfrm>
          <a:prstGeom prst="rect">
            <a:avLst/>
          </a:prstGeom>
        </p:spPr>
        <p:txBody>
          <a:bodyPr vert="horz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 smtClean="0">
                <a:effectLst/>
                <a:uLnTx/>
                <a:uFillTx/>
                <a:latin typeface="NCGothic" panose="02000600000000000000" pitchFamily="50" charset="0"/>
                <a:cs typeface="+mj-cs"/>
              </a:rPr>
              <a:t>s</a:t>
            </a:r>
            <a:r>
              <a:rPr kumimoji="1" lang="ja-JP" altLang="en-US" sz="3600" b="0" i="0" u="none" strike="noStrike" kern="1200" cap="none" spc="0" normalizeH="0" baseline="0" noProof="0" dirty="0" smtClean="0">
                <a:effectLst/>
                <a:uLnTx/>
                <a:uFillTx/>
                <a:latin typeface="NCGothic" panose="02000600000000000000" pitchFamily="50" charset="0"/>
                <a:cs typeface="+mj-cs"/>
              </a:rPr>
              <a:t>をただつければよいものでない動詞</a:t>
            </a:r>
            <a:endParaRPr kumimoji="1" lang="ja-JP" altLang="en-US" sz="3600" b="0" i="0" u="none" strike="noStrike" kern="1200" cap="none" spc="0" normalizeH="0" baseline="0" noProof="0" dirty="0">
              <a:effectLst/>
              <a:uLnTx/>
              <a:uFillTx/>
              <a:latin typeface="NCGothic" panose="02000600000000000000" pitchFamily="50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6319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en-US" altLang="ja-JP" sz="6600" dirty="0" smtClean="0">
                <a:latin typeface="+mn-ea"/>
                <a:ea typeface="+mn-ea"/>
              </a:rPr>
              <a:t>Practice 3</a:t>
            </a:r>
            <a:r>
              <a:rPr kumimoji="1" lang="ja-JP" altLang="en-US" sz="6600" dirty="0" smtClean="0">
                <a:latin typeface="+mn-ea"/>
                <a:ea typeface="+mn-ea"/>
              </a:rPr>
              <a:t>単現の</a:t>
            </a:r>
            <a:r>
              <a:rPr kumimoji="1" lang="en-US" altLang="ja-JP" sz="6600" dirty="0" smtClean="0">
                <a:latin typeface="+mn-ea"/>
                <a:ea typeface="+mn-ea"/>
              </a:rPr>
              <a:t>S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３年間をかけて慣れていこう。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4209408"/>
            <a:ext cx="1944216" cy="1137366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611560" y="980728"/>
            <a:ext cx="810039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Dorami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melonpan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212976"/>
            <a:ext cx="2600334" cy="2664691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1907704" y="1844824"/>
            <a:ext cx="72728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melonpan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671928"/>
            <a:ext cx="2880320" cy="3055114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575373" y="260648"/>
            <a:ext cx="87222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Doraemon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love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088881" y="1268760"/>
            <a:ext cx="6237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love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691680" y="1052736"/>
            <a:ext cx="6096541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You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960"/>
            <a:ext cx="2000286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9661" y="2924944"/>
            <a:ext cx="2280283" cy="2736304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1619672" y="476672"/>
            <a:ext cx="6048672" cy="2592288"/>
          </a:xfrm>
          <a:prstGeom prst="wedgeRoundRectCallout">
            <a:avLst>
              <a:gd name="adj1" fmla="val -45841"/>
              <a:gd name="adj2" fmla="val 89397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628800"/>
            <a:ext cx="1728192" cy="1728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671928"/>
            <a:ext cx="2880320" cy="3055114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132384" y="260648"/>
            <a:ext cx="89883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Doraemon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want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683188" y="1268760"/>
            <a:ext cx="65037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want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65883" y="476672"/>
            <a:ext cx="84321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Doraemon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eat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NCGothic" panose="02000600000000000000" pitchFamily="50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671928"/>
            <a:ext cx="2880320" cy="3055114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882595" y="1137518"/>
            <a:ext cx="59474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eat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23528" y="836712"/>
            <a:ext cx="1054866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8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48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4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48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sweet potatoes.</a:t>
            </a:r>
            <a:endParaRPr lang="ja-JP" altLang="en-US" sz="48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140968"/>
            <a:ext cx="3062617" cy="3024336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587088"/>
            <a:ext cx="3434690" cy="2320736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1547664" y="1844824"/>
            <a:ext cx="88569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8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 like</a:t>
            </a:r>
            <a:r>
              <a:rPr lang="en-US" altLang="ja-JP" sz="4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 </a:t>
            </a:r>
            <a:r>
              <a:rPr lang="en-US" altLang="ja-JP" sz="48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sweet potatoes.</a:t>
            </a:r>
            <a:endParaRPr lang="ja-JP" altLang="en-US" sz="48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420068" y="260648"/>
            <a:ext cx="42370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Gaian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sing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756" y="2492896"/>
            <a:ext cx="3326519" cy="3528392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3364392" y="1209526"/>
            <a:ext cx="32239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sing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341585" y="260648"/>
            <a:ext cx="44807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Gaian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cook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830" y="2420888"/>
            <a:ext cx="3920300" cy="4158208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3298973" y="1196752"/>
            <a:ext cx="34676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cook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852936"/>
            <a:ext cx="2160240" cy="2291336"/>
          </a:xfrm>
          <a:prstGeom prst="rect">
            <a:avLst/>
          </a:prstGeom>
        </p:spPr>
      </p:pic>
      <p:pic>
        <p:nvPicPr>
          <p:cNvPr id="1026" name="Picture 2" descr="C:\Users\KASUGA_Hideki\AppData\Local\Microsoft\Windows\Temporary Internet Files\Content.IE5\EQKB0DKI\MC90042894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2924944"/>
            <a:ext cx="3289394" cy="2355349"/>
          </a:xfrm>
          <a:prstGeom prst="rect">
            <a:avLst/>
          </a:prstGeom>
          <a:noFill/>
        </p:spPr>
      </p:pic>
      <p:sp>
        <p:nvSpPr>
          <p:cNvPr id="4" name="正方形/長方形 3"/>
          <p:cNvSpPr/>
          <p:nvPr/>
        </p:nvSpPr>
        <p:spPr>
          <a:xfrm>
            <a:off x="804696" y="332656"/>
            <a:ext cx="81788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Suneo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use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a computer.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940921" y="1209526"/>
            <a:ext cx="70054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use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a computer.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760885" y="332656"/>
            <a:ext cx="62664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Suneo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drink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cola.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897107" y="1209526"/>
            <a:ext cx="5093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drink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cola.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651" y="2636912"/>
            <a:ext cx="3287726" cy="34872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828" y="2636912"/>
            <a:ext cx="2851302" cy="3024336"/>
          </a:xfrm>
          <a:prstGeom prst="rect">
            <a:avLst/>
          </a:prstGeom>
        </p:spPr>
      </p:pic>
      <p:pic>
        <p:nvPicPr>
          <p:cNvPr id="2050" name="Picture 2" descr="C:\Users\KASUGA_Hideki\AppData\Local\Microsoft\Windows\Temporary Internet Files\Content.IE5\I838K3M1\MC90041641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2996952"/>
            <a:ext cx="2819844" cy="2724233"/>
          </a:xfrm>
          <a:prstGeom prst="rect">
            <a:avLst/>
          </a:prstGeom>
          <a:noFill/>
        </p:spPr>
      </p:pic>
      <p:sp>
        <p:nvSpPr>
          <p:cNvPr id="4" name="正方形/長方形 3"/>
          <p:cNvSpPr/>
          <p:nvPr/>
        </p:nvSpPr>
        <p:spPr>
          <a:xfrm>
            <a:off x="611560" y="620688"/>
            <a:ext cx="83808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Dekisugi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studie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English.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523428" y="1425550"/>
            <a:ext cx="64828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studie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English.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2597432" y="260648"/>
            <a:ext cx="48205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Dekisugi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run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427984" y="1340768"/>
            <a:ext cx="29370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run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034" y="2420888"/>
            <a:ext cx="3733847" cy="3960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518293"/>
            <a:ext cx="2902852" cy="3079014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487905" y="692696"/>
            <a:ext cx="80906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play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the violin.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736667" y="1641574"/>
            <a:ext cx="67746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play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the violin.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897832" y="692696"/>
            <a:ext cx="55611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You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Dorami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24944"/>
            <a:ext cx="2216310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215" y="2996952"/>
            <a:ext cx="2338020" cy="2736304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1619672" y="476672"/>
            <a:ext cx="6048672" cy="2592288"/>
          </a:xfrm>
          <a:prstGeom prst="wedgeRoundRectCallout">
            <a:avLst>
              <a:gd name="adj1" fmla="val -45841"/>
              <a:gd name="adj2" fmla="val 89397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20511"/>
            <a:ext cx="1440160" cy="15275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238" y="2780928"/>
            <a:ext cx="3553500" cy="376914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1084488" y="692696"/>
            <a:ext cx="69445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Nobita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play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soccer.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316639" y="1569566"/>
            <a:ext cx="56509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play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soccer.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830758" y="404664"/>
            <a:ext cx="75023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Nobita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play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baseball.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336" y="2564904"/>
            <a:ext cx="3394407" cy="3600400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2052166" y="1281534"/>
            <a:ext cx="62087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play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baseball.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107347" y="332656"/>
            <a:ext cx="77139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Nobita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speak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English.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800" y="2492896"/>
            <a:ext cx="3190742" cy="3384376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411506" y="1281534"/>
            <a:ext cx="6420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speak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English.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23528" y="0"/>
            <a:ext cx="856895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Doraemon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ha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</a:p>
          <a:p>
            <a:pPr algn="r"/>
            <a:r>
              <a:rPr lang="en-US" altLang="ja-JP" sz="5400" b="1" dirty="0">
                <a:latin typeface="NCGothic" panose="02000600000000000000" pitchFamily="50" charset="0"/>
              </a:rPr>
              <a:t>a</a:t>
            </a:r>
            <a:r>
              <a:rPr lang="en-US" altLang="ja-JP" sz="5400" b="1" dirty="0" smtClean="0">
                <a:latin typeface="NCGothic" panose="02000600000000000000" pitchFamily="50" charset="0"/>
              </a:rPr>
              <a:t> Time </a:t>
            </a:r>
            <a:r>
              <a:rPr lang="en-US" altLang="ja-JP" sz="5400" b="1" dirty="0">
                <a:latin typeface="NCGothic" panose="02000600000000000000" pitchFamily="50" charset="0"/>
              </a:rPr>
              <a:t>Machine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843808" y="2034714"/>
            <a:ext cx="61926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ha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</a:p>
          <a:p>
            <a:pPr algn="r"/>
            <a:r>
              <a:rPr lang="en-US" altLang="ja-JP" sz="54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dirty="0">
                <a:latin typeface="NCGothic" panose="02000600000000000000" pitchFamily="50" charset="0"/>
              </a:rPr>
              <a:t>Time Machine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332712"/>
            <a:ext cx="1971675" cy="2091327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974" y="4293096"/>
            <a:ext cx="2158540" cy="22895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3"/>
          <a:srcRect l="14637" t="13435" r="14363"/>
          <a:stretch/>
        </p:blipFill>
        <p:spPr>
          <a:xfrm>
            <a:off x="5436096" y="3212976"/>
            <a:ext cx="3359858" cy="2304256"/>
          </a:xfrm>
          <a:prstGeom prst="rect">
            <a:avLst/>
          </a:prstGeom>
        </p:spPr>
      </p:pic>
      <p:sp>
        <p:nvSpPr>
          <p:cNvPr id="43" name="正方形/長方形 42"/>
          <p:cNvSpPr/>
          <p:nvPr/>
        </p:nvSpPr>
        <p:spPr>
          <a:xfrm>
            <a:off x="395536" y="4221088"/>
            <a:ext cx="488146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①</a:t>
            </a:r>
            <a:r>
              <a:rPr lang="ja-JP" altLang="en-US" sz="2400" b="1" dirty="0">
                <a:latin typeface="+mn-ea"/>
              </a:rPr>
              <a:t>主語が</a:t>
            </a:r>
            <a:r>
              <a:rPr lang="en-US" altLang="ja-JP" sz="2400" b="1" dirty="0">
                <a:latin typeface="+mn-ea"/>
              </a:rPr>
              <a:t>3</a:t>
            </a:r>
            <a:r>
              <a:rPr lang="ja-JP" altLang="en-US" sz="2400" b="1" dirty="0">
                <a:latin typeface="+mn-ea"/>
              </a:rPr>
              <a:t>人称単数の時に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S</a:t>
            </a:r>
            <a:r>
              <a:rPr lang="ja-JP" altLang="en-US" sz="2400" b="1" dirty="0">
                <a:latin typeface="+mn-ea"/>
              </a:rPr>
              <a:t>がつく</a:t>
            </a:r>
            <a:r>
              <a:rPr lang="ja-JP" altLang="en-US" sz="2400" b="1" dirty="0" smtClean="0">
                <a:latin typeface="+mn-ea"/>
              </a:rPr>
              <a:t>。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95536" y="4653136"/>
            <a:ext cx="482453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②</a:t>
            </a:r>
            <a:r>
              <a:rPr lang="en-US" altLang="ja-JP" sz="2400" b="1" dirty="0">
                <a:latin typeface="+mn-ea"/>
              </a:rPr>
              <a:t>S</a:t>
            </a:r>
            <a:r>
              <a:rPr lang="ja-JP" altLang="en-US" sz="2400" b="1" dirty="0">
                <a:latin typeface="+mn-ea"/>
              </a:rPr>
              <a:t>がついても意味は変わらない</a:t>
            </a:r>
            <a:r>
              <a:rPr lang="ja-JP" altLang="en-US" sz="2400" b="1" dirty="0" smtClean="0">
                <a:latin typeface="+mn-ea"/>
              </a:rPr>
              <a:t>。</a:t>
            </a:r>
            <a:endParaRPr lang="ja-JP" altLang="en-US" sz="2400" b="1" dirty="0">
              <a:latin typeface="+mn-ea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23528" y="3140968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251520" y="3068960"/>
            <a:ext cx="8640960" cy="3456384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 w="254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107504" y="116632"/>
            <a:ext cx="1822935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</a:rPr>
              <a:t>3</a:t>
            </a:r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</a:rPr>
              <a:t>単現の</a:t>
            </a:r>
            <a:r>
              <a:rPr lang="en-US" altLang="ja-JP" sz="3200" b="1" dirty="0">
                <a:ln w="17780" cmpd="sng">
                  <a:noFill/>
                  <a:prstDash val="solid"/>
                  <a:miter lim="800000"/>
                </a:ln>
              </a:rPr>
              <a:t>S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92696"/>
            <a:ext cx="1008112" cy="1069290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836712"/>
            <a:ext cx="979005" cy="1080120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1475656" y="620688"/>
            <a:ext cx="51026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I like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角丸四角形吹き出し 19"/>
          <p:cNvSpPr/>
          <p:nvPr/>
        </p:nvSpPr>
        <p:spPr>
          <a:xfrm>
            <a:off x="1403648" y="692696"/>
            <a:ext cx="6048672" cy="936104"/>
          </a:xfrm>
          <a:prstGeom prst="wedgeRoundRectCallout">
            <a:avLst>
              <a:gd name="adj1" fmla="val 56122"/>
              <a:gd name="adj2" fmla="val -1648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92696"/>
            <a:ext cx="864095" cy="864095"/>
          </a:xfrm>
          <a:prstGeom prst="rect">
            <a:avLst/>
          </a:prstGeom>
        </p:spPr>
      </p:pic>
      <p:sp>
        <p:nvSpPr>
          <p:cNvPr id="22" name="角丸四角形吹き出し 21"/>
          <p:cNvSpPr/>
          <p:nvPr/>
        </p:nvSpPr>
        <p:spPr>
          <a:xfrm>
            <a:off x="1403648" y="1772816"/>
            <a:ext cx="6048672" cy="1008112"/>
          </a:xfrm>
          <a:prstGeom prst="wedgeRoundRectCallout">
            <a:avLst>
              <a:gd name="adj1" fmla="val -56301"/>
              <a:gd name="adj2" fmla="val -3913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1475656" y="1844824"/>
            <a:ext cx="60837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96552" y="5085184"/>
            <a:ext cx="49320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+mn-ea"/>
              </a:rPr>
              <a:t>③</a:t>
            </a:r>
            <a:r>
              <a:rPr lang="ja-JP" altLang="en-US" sz="2400" b="1" dirty="0">
                <a:latin typeface="+mn-ea"/>
              </a:rPr>
              <a:t>昔の名残で残ってしまったもの。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95536" y="5517232"/>
            <a:ext cx="856895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+mn-ea"/>
              </a:rPr>
              <a:t>④基本的には動詞にそのまま</a:t>
            </a:r>
            <a:r>
              <a:rPr lang="en-US" altLang="ja-JP" sz="2400" b="1" dirty="0" smtClean="0">
                <a:latin typeface="+mn-ea"/>
              </a:rPr>
              <a:t>S</a:t>
            </a:r>
            <a:r>
              <a:rPr lang="ja-JP" altLang="en-US" sz="2400" b="1" dirty="0" smtClean="0">
                <a:latin typeface="+mn-ea"/>
              </a:rPr>
              <a:t>をつければ良いが、</a:t>
            </a:r>
            <a:endParaRPr lang="en-US" altLang="ja-JP" sz="2400" b="1" dirty="0" smtClean="0">
              <a:latin typeface="+mn-ea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+mn-ea"/>
              </a:rPr>
              <a:t>　　少し違うものがあるので覚えよう。</a:t>
            </a:r>
            <a:endParaRPr lang="ja-JP" altLang="en-US" sz="24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5457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937" y="2996952"/>
            <a:ext cx="2571063" cy="2736304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390317"/>
            <a:ext cx="1335421" cy="781221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691680" y="692696"/>
            <a:ext cx="590465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Doramichan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</a:p>
          <a:p>
            <a:pPr algn="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melonpan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780928"/>
            <a:ext cx="2000286" cy="2422269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1619672" y="476672"/>
            <a:ext cx="5976664" cy="2808312"/>
          </a:xfrm>
          <a:prstGeom prst="wedgeRoundRectCallout">
            <a:avLst>
              <a:gd name="adj1" fmla="val -44832"/>
              <a:gd name="adj2" fmla="val 8130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420511"/>
            <a:ext cx="1440160" cy="15275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942146" y="620688"/>
            <a:ext cx="47900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I like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960"/>
            <a:ext cx="2000286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924944"/>
            <a:ext cx="2376264" cy="2736304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210" y="1412776"/>
            <a:ext cx="1425651" cy="1512168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1619672" y="476672"/>
            <a:ext cx="6048672" cy="2592288"/>
          </a:xfrm>
          <a:prstGeom prst="wedgeRoundRectCallout">
            <a:avLst>
              <a:gd name="adj1" fmla="val -48001"/>
              <a:gd name="adj2" fmla="val 92420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998092" y="692696"/>
            <a:ext cx="57839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You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24944"/>
            <a:ext cx="2144302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996952"/>
            <a:ext cx="2355039" cy="2736304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5338" y="1412776"/>
            <a:ext cx="1425651" cy="1512168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1619672" y="476672"/>
            <a:ext cx="6048672" cy="2592288"/>
          </a:xfrm>
          <a:prstGeom prst="wedgeRoundRectCallout">
            <a:avLst>
              <a:gd name="adj1" fmla="val 31041"/>
              <a:gd name="adj2" fmla="val 89397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524679" y="692696"/>
            <a:ext cx="47307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you.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7" y="2996952"/>
            <a:ext cx="2144302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996952"/>
            <a:ext cx="2338020" cy="2736304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010" y="1412776"/>
            <a:ext cx="1425651" cy="1512168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1619672" y="476672"/>
            <a:ext cx="6048672" cy="2592288"/>
          </a:xfrm>
          <a:prstGeom prst="wedgeRoundRectCallout">
            <a:avLst>
              <a:gd name="adj1" fmla="val 31041"/>
              <a:gd name="adj2" fmla="val 89397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696016" y="692696"/>
            <a:ext cx="61189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Gaian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Gaiko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5" y="2996952"/>
            <a:ext cx="2144302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9145" y="2996952"/>
            <a:ext cx="2499055" cy="2736304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1115616" y="476672"/>
            <a:ext cx="6984776" cy="2592288"/>
          </a:xfrm>
          <a:prstGeom prst="wedgeRoundRectCallout">
            <a:avLst>
              <a:gd name="adj1" fmla="val -38717"/>
              <a:gd name="adj2" fmla="val 92421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NCGothic" panose="02000600000000000000" pitchFamily="50" charset="0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556792"/>
            <a:ext cx="1251274" cy="1368152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628800"/>
            <a:ext cx="1343845" cy="12736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1754</TotalTime>
  <Words>890</Words>
  <Application>Microsoft Office PowerPoint</Application>
  <PresentationFormat>画面に合わせる (4:3)</PresentationFormat>
  <Paragraphs>244</Paragraphs>
  <Slides>44</Slides>
  <Notes>28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44</vt:i4>
      </vt:variant>
    </vt:vector>
  </HeadingPairs>
  <TitlesOfParts>
    <vt:vector size="55" baseType="lpstr">
      <vt:lpstr>ＭＳ Ｐゴシック</vt:lpstr>
      <vt:lpstr>ＭＳ ゴシック</vt:lpstr>
      <vt:lpstr>ＭＳ 明朝</vt:lpstr>
      <vt:lpstr>Arial</vt:lpstr>
      <vt:lpstr>Calibri</vt:lpstr>
      <vt:lpstr>Calibri Light</vt:lpstr>
      <vt:lpstr>Century</vt:lpstr>
      <vt:lpstr>Century Schoolbook</vt:lpstr>
      <vt:lpstr>NCGothic</vt:lpstr>
      <vt:lpstr>Times New Roman</vt:lpstr>
      <vt:lpstr>Office テーマ</vt:lpstr>
      <vt:lpstr>3単現のS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3単現のS</vt:lpstr>
      <vt:lpstr>意味は何も変わらないけどつけなきゃいけないS</vt:lpstr>
      <vt:lpstr>何でこんなのがあるの？</vt:lpstr>
      <vt:lpstr>English is from England.</vt:lpstr>
      <vt:lpstr>そして英語が生まれました。</vt:lpstr>
      <vt:lpstr>フランス語の変化</vt:lpstr>
      <vt:lpstr>ドイツ語の変化</vt:lpstr>
      <vt:lpstr>こんなに 覚えられない！</vt:lpstr>
      <vt:lpstr>PowerPoint プレゼンテーション</vt:lpstr>
      <vt:lpstr>3単現のS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3人称単数で現在の時にだけつくＳ</vt:lpstr>
      <vt:lpstr>PowerPoint プレゼンテーション</vt:lpstr>
      <vt:lpstr>PowerPoint プレゼンテーション</vt:lpstr>
      <vt:lpstr>Practice 3単現のS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春日秀紀</cp:lastModifiedBy>
  <cp:revision>146</cp:revision>
  <cp:lastPrinted>2015-11-23T07:04:40Z</cp:lastPrinted>
  <dcterms:created xsi:type="dcterms:W3CDTF">2011-11-07T12:22:25Z</dcterms:created>
  <dcterms:modified xsi:type="dcterms:W3CDTF">2015-11-24T08:22:23Z</dcterms:modified>
</cp:coreProperties>
</file>